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92" r:id="rId6"/>
    <p:sldId id="272" r:id="rId7"/>
    <p:sldId id="294" r:id="rId8"/>
    <p:sldId id="275" r:id="rId9"/>
    <p:sldId id="276" r:id="rId10"/>
    <p:sldId id="277" r:id="rId11"/>
    <p:sldId id="278" r:id="rId12"/>
    <p:sldId id="261" r:id="rId13"/>
    <p:sldId id="279" r:id="rId14"/>
    <p:sldId id="293" r:id="rId15"/>
    <p:sldId id="280" r:id="rId16"/>
    <p:sldId id="281" r:id="rId17"/>
    <p:sldId id="297" r:id="rId18"/>
    <p:sldId id="295" r:id="rId19"/>
    <p:sldId id="268" r:id="rId20"/>
    <p:sldId id="283" r:id="rId21"/>
    <p:sldId id="284" r:id="rId22"/>
    <p:sldId id="285" r:id="rId23"/>
    <p:sldId id="286" r:id="rId24"/>
    <p:sldId id="296" r:id="rId25"/>
    <p:sldId id="288" r:id="rId26"/>
    <p:sldId id="28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1D4AA"/>
    <a:srgbClr val="90B5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377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23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A18C1-6A06-4272-8C17-19D526C95C48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F192C-F130-4633-919E-935CA029D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abriola" pitchFamily="82" charset="0"/>
              </a:rPr>
              <a:t>Iperintensità</a:t>
            </a:r>
            <a:r>
              <a:rPr lang="en-US" dirty="0" smtClean="0">
                <a:latin typeface="Gabriola" pitchFamily="82" charset="0"/>
              </a:rPr>
              <a:t>  in </a:t>
            </a:r>
            <a:r>
              <a:rPr lang="en-US" dirty="0" err="1" smtClean="0">
                <a:latin typeface="Gabriola" pitchFamily="82" charset="0"/>
              </a:rPr>
              <a:t>immagini</a:t>
            </a:r>
            <a:r>
              <a:rPr lang="en-US" dirty="0" smtClean="0">
                <a:latin typeface="Gabriola" pitchFamily="82" charset="0"/>
              </a:rPr>
              <a:t> T2 a </a:t>
            </a:r>
            <a:r>
              <a:rPr lang="en-US" dirty="0" err="1" smtClean="0">
                <a:latin typeface="Gabriola" pitchFamily="82" charset="0"/>
              </a:rPr>
              <a:t>livellodellasostanzabiancasottocorticale</a:t>
            </a:r>
            <a:r>
              <a:rPr lang="en-US" dirty="0" smtClean="0">
                <a:latin typeface="Gabriola" pitchFamily="82" charset="0"/>
              </a:rPr>
              <a:t>  </a:t>
            </a:r>
            <a:r>
              <a:rPr lang="en-US" dirty="0" err="1" smtClean="0">
                <a:latin typeface="Gabriola" pitchFamily="82" charset="0"/>
              </a:rPr>
              <a:t>doutaallaalterazionedellamielina</a:t>
            </a:r>
            <a:endParaRPr lang="en-US" dirty="0" smtClean="0">
              <a:latin typeface="Gabriola" pitchFamily="82" charset="0"/>
            </a:endParaRPr>
          </a:p>
          <a:p>
            <a:r>
              <a:rPr lang="en-US" dirty="0" err="1" smtClean="0">
                <a:latin typeface="Gabriola" pitchFamily="82" charset="0"/>
              </a:rPr>
              <a:t>Aspettotigroide</a:t>
            </a:r>
            <a:r>
              <a:rPr lang="en-US" dirty="0" smtClean="0">
                <a:latin typeface="Gabriola" pitchFamily="82" charset="0"/>
              </a:rPr>
              <a:t> o a </a:t>
            </a:r>
            <a:r>
              <a:rPr lang="en-US" dirty="0" err="1" smtClean="0">
                <a:latin typeface="Gabriola" pitchFamily="82" charset="0"/>
              </a:rPr>
              <a:t>macchiadileopardo</a:t>
            </a:r>
            <a:endParaRPr lang="en-US" dirty="0" smtClean="0">
              <a:latin typeface="Gabriola" pitchFamily="8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192C-F130-4633-919E-935CA029DE7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192C-F130-4633-919E-935CA029DE72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7AA15F-4CC2-4CEB-828A-88C9F54042AF}" type="datetimeFigureOut">
              <a:rPr lang="it-IT" smtClean="0"/>
              <a:pPr/>
              <a:t>26/02/2013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DE2B04-24BE-43E4-BB0A-A11723EB0AF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7544" y="350100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Una bambina  con progressivo deterioramento neurologico</a:t>
            </a:r>
            <a:endParaRPr lang="it-IT" sz="2000" i="1" dirty="0"/>
          </a:p>
        </p:txBody>
      </p:sp>
      <p:pic>
        <p:nvPicPr>
          <p:cNvPr id="9" name="Immagine 8" descr="simbolo federico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628800"/>
            <a:ext cx="2016224" cy="187220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83768" y="7647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Università di Napoli Federico II</a:t>
            </a:r>
          </a:p>
          <a:p>
            <a:r>
              <a:rPr lang="it-IT" dirty="0" smtClean="0"/>
              <a:t>             Dipartimento di pediatria 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45811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Tutor </a:t>
            </a:r>
          </a:p>
          <a:p>
            <a:r>
              <a:rPr lang="it-IT" dirty="0" smtClean="0"/>
              <a:t>Prof. G. Parenti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96136" y="45811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AIF </a:t>
            </a:r>
          </a:p>
          <a:p>
            <a:r>
              <a:rPr lang="it-IT" dirty="0" smtClean="0"/>
              <a:t>Dott.ssa C. Gagliardo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Napoli, 16/01/2013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620688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Veniva praticato dosaggio dell’</a:t>
            </a:r>
            <a:r>
              <a:rPr lang="it-IT" dirty="0" err="1" smtClean="0"/>
              <a:t>arilsulfatasi</a:t>
            </a:r>
            <a:r>
              <a:rPr lang="it-IT" dirty="0" smtClean="0"/>
              <a:t> A:  </a:t>
            </a:r>
          </a:p>
          <a:p>
            <a:endParaRPr/>
          </a:p>
          <a:p>
            <a:r>
              <a:rPr lang="it-IT" dirty="0" smtClean="0"/>
              <a:t>                                      attività fortemente ridotta (10% della norma) </a:t>
            </a:r>
          </a:p>
          <a:p>
            <a:endParaRPr lang="it-IT" dirty="0" smtClean="0"/>
          </a:p>
          <a:p>
            <a:r>
              <a:rPr lang="it-IT" dirty="0" smtClean="0"/>
              <a:t>Analisi genetica tramite amplificazione DNA: </a:t>
            </a:r>
          </a:p>
          <a:p>
            <a:endParaRPr lang="it-IT" dirty="0" smtClean="0"/>
          </a:p>
          <a:p>
            <a:r>
              <a:rPr lang="it-IT" dirty="0" smtClean="0"/>
              <a:t>		     c.1061A&gt;T in apparente stato di omozigosi</a:t>
            </a:r>
          </a:p>
          <a:p>
            <a:endParaRPr lang="it-IT" dirty="0"/>
          </a:p>
        </p:txBody>
      </p:sp>
      <p:pic>
        <p:nvPicPr>
          <p:cNvPr id="19458" name="Picture 2" descr="http://2.bp.blogspot.com/_FBZFEOtUk7A/TJbEUg0X8WI/AAAAAAAAB9Q/Jf267nfRS5w/s400/mcay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096344" cy="228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Ricordiamo </a:t>
            </a:r>
            <a:r>
              <a:rPr lang="it-IT" dirty="0" err="1" smtClean="0"/>
              <a:t>che…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 err="1" smtClean="0"/>
              <a:t>leucodistrofie</a:t>
            </a:r>
            <a:r>
              <a:rPr lang="it-IT" dirty="0" smtClean="0"/>
              <a:t> sono disordini progressivi geneticamente determinati che colpiscono il cervello, il midollo spinale ed i nervi periferici.</a:t>
            </a:r>
          </a:p>
          <a:p>
            <a:endParaRPr lang="it-IT" dirty="0"/>
          </a:p>
        </p:txBody>
      </p:sp>
      <p:pic>
        <p:nvPicPr>
          <p:cNvPr id="3" name="Immagine 2" descr="neur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728814" cy="2520280"/>
          </a:xfrm>
          <a:prstGeom prst="rect">
            <a:avLst/>
          </a:prstGeom>
        </p:spPr>
      </p:pic>
      <p:pic>
        <p:nvPicPr>
          <p:cNvPr id="35842" name="Picture 2" descr="http://www.sanar.org/files/sanar/leucodistrofia-metacroma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09750"/>
            <a:ext cx="3790950" cy="464358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23528" y="47251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Esistono diversi tipi di </a:t>
            </a:r>
            <a:r>
              <a:rPr lang="it-IT" dirty="0" err="1" smtClean="0"/>
              <a:t>leucodistrofie…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517376" y="4437112"/>
            <a:ext cx="2987824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33400" y="25360"/>
            <a:ext cx="8610600" cy="68326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/>
          </a:p>
          <a:p>
            <a:r>
              <a:rPr lang="en-US" sz="2000" b="1" dirty="0" err="1" smtClean="0"/>
              <a:t>Leukodystrophies</a:t>
            </a:r>
            <a:r>
              <a:rPr lang="en-US" sz="2000" b="1" dirty="0" smtClean="0"/>
              <a:t> to consider in relation to age of patient at onset.</a:t>
            </a:r>
          </a:p>
          <a:p>
            <a:r>
              <a:rPr lang="en-US" sz="1400" dirty="0" smtClean="0"/>
              <a:t>Patient age at onset of symptoms </a:t>
            </a:r>
            <a:r>
              <a:rPr lang="en-US" sz="1400" dirty="0" err="1" smtClean="0"/>
              <a:t>Leukodystrophies</a:t>
            </a:r>
            <a:r>
              <a:rPr lang="en-US" sz="1400" dirty="0" smtClean="0"/>
              <a:t> (in order of probability)</a:t>
            </a:r>
          </a:p>
          <a:p>
            <a:r>
              <a:rPr lang="en-US" b="1" dirty="0" smtClean="0"/>
              <a:t>Infantile (first year of life</a:t>
            </a:r>
            <a:r>
              <a:rPr lang="en-US" dirty="0" smtClean="0"/>
              <a:t>)</a:t>
            </a:r>
          </a:p>
          <a:p>
            <a:r>
              <a:rPr lang="en-US" sz="1400" dirty="0" smtClean="0"/>
              <a:t>Globoid cell </a:t>
            </a:r>
            <a:r>
              <a:rPr lang="en-US" sz="1400" dirty="0" err="1" smtClean="0"/>
              <a:t>leukodystrophy</a:t>
            </a:r>
            <a:endParaRPr lang="en-US" sz="1400" dirty="0" smtClean="0"/>
          </a:p>
          <a:p>
            <a:r>
              <a:rPr lang="it-IT" sz="1400" dirty="0" err="1" smtClean="0"/>
              <a:t>Pelizaeus–Merzbacherdisease</a:t>
            </a:r>
            <a:endParaRPr lang="it-IT" sz="1400" dirty="0" smtClean="0"/>
          </a:p>
          <a:p>
            <a:r>
              <a:rPr lang="it-IT" sz="1400" dirty="0" err="1" smtClean="0"/>
              <a:t>Canavandisease</a:t>
            </a:r>
            <a:endParaRPr lang="it-IT" sz="1400" dirty="0" smtClean="0"/>
          </a:p>
          <a:p>
            <a:r>
              <a:rPr lang="it-IT" sz="1400" dirty="0" err="1" smtClean="0"/>
              <a:t>Vanishingwhitematterdisease</a:t>
            </a:r>
            <a:endParaRPr lang="it-IT" sz="1400" dirty="0" smtClean="0"/>
          </a:p>
          <a:p>
            <a:r>
              <a:rPr lang="it-IT" sz="1400" dirty="0" err="1" smtClean="0"/>
              <a:t>Megalencephalicleukodystrophywithcysts</a:t>
            </a:r>
            <a:endParaRPr lang="it-IT" sz="1400" dirty="0" smtClean="0"/>
          </a:p>
          <a:p>
            <a:r>
              <a:rPr lang="it-IT" sz="1400" dirty="0" err="1" smtClean="0"/>
              <a:t>Aicardi–Goutièressyndrome</a:t>
            </a:r>
            <a:endParaRPr lang="it-IT" sz="1400" dirty="0" smtClean="0"/>
          </a:p>
          <a:p>
            <a:r>
              <a:rPr lang="en-US" sz="1400" dirty="0" err="1" smtClean="0"/>
              <a:t>Hypomyelination</a:t>
            </a:r>
            <a:r>
              <a:rPr lang="en-US" sz="1400" dirty="0" smtClean="0"/>
              <a:t> with atrophy of the basal ganglia and cerebellum</a:t>
            </a:r>
          </a:p>
          <a:p>
            <a:r>
              <a:rPr lang="en-US" b="1" dirty="0" smtClean="0"/>
              <a:t>Late infantile (1–5 years)</a:t>
            </a:r>
          </a:p>
          <a:p>
            <a:r>
              <a:rPr lang="en-US" sz="1400" dirty="0" err="1" smtClean="0"/>
              <a:t>Metachromaticleukodystrophy</a:t>
            </a:r>
            <a:endParaRPr lang="en-US" sz="1400" dirty="0" smtClean="0"/>
          </a:p>
          <a:p>
            <a:r>
              <a:rPr lang="it-IT" sz="1400" dirty="0" smtClean="0"/>
              <a:t>Alexander </a:t>
            </a:r>
            <a:r>
              <a:rPr lang="it-IT" sz="1400" dirty="0" err="1" smtClean="0"/>
              <a:t>disease</a:t>
            </a:r>
            <a:endParaRPr lang="it-IT" sz="1400" dirty="0" smtClean="0"/>
          </a:p>
          <a:p>
            <a:r>
              <a:rPr lang="it-IT" sz="1400" dirty="0" err="1" smtClean="0"/>
              <a:t>Vanishingwhitematterdisease</a:t>
            </a:r>
            <a:endParaRPr lang="it-IT" sz="1400" dirty="0" smtClean="0"/>
          </a:p>
          <a:p>
            <a:r>
              <a:rPr lang="it-IT" sz="1400" dirty="0" err="1" smtClean="0"/>
              <a:t>Megalencephalicleukodystrophywithcysts</a:t>
            </a:r>
            <a:endParaRPr lang="it-IT" sz="1400" dirty="0" smtClean="0"/>
          </a:p>
          <a:p>
            <a:r>
              <a:rPr lang="en-US" sz="1400" dirty="0" err="1" smtClean="0"/>
              <a:t>Hypomyelination</a:t>
            </a:r>
            <a:r>
              <a:rPr lang="en-US" sz="1400" dirty="0" smtClean="0"/>
              <a:t> with atrophy of the basal ganglia and cerebellum</a:t>
            </a:r>
          </a:p>
          <a:p>
            <a:r>
              <a:rPr lang="en-US" sz="1400" dirty="0" err="1" smtClean="0"/>
              <a:t>Leukoencephalopathy</a:t>
            </a:r>
            <a:r>
              <a:rPr lang="en-US" sz="1400" dirty="0" smtClean="0"/>
              <a:t> with brainstem and spinal cord involvement and elevated lactate</a:t>
            </a:r>
          </a:p>
          <a:p>
            <a:r>
              <a:rPr lang="it-IT" sz="1400" dirty="0" err="1" smtClean="0"/>
              <a:t>Giantaxonalneuropathytype</a:t>
            </a:r>
            <a:r>
              <a:rPr lang="it-IT" sz="1400" dirty="0" smtClean="0"/>
              <a:t> I</a:t>
            </a:r>
          </a:p>
          <a:p>
            <a:r>
              <a:rPr lang="it-IT" sz="1400" dirty="0" err="1" smtClean="0"/>
              <a:t>JuvenileX-linkedadrenoleukodystrophy</a:t>
            </a:r>
            <a:endParaRPr lang="it-IT" sz="1400" dirty="0" smtClean="0"/>
          </a:p>
          <a:p>
            <a:r>
              <a:rPr lang="it-IT" sz="1400" b="1" dirty="0" err="1" smtClean="0">
                <a:solidFill>
                  <a:srgbClr val="FF0000"/>
                </a:solidFill>
              </a:rPr>
              <a:t>Metachromaticleukodystrophy</a:t>
            </a:r>
            <a:endParaRPr lang="it-IT" sz="1400" dirty="0" smtClean="0"/>
          </a:p>
          <a:p>
            <a:r>
              <a:rPr lang="it-IT" sz="1400" dirty="0" err="1" smtClean="0"/>
              <a:t>Vanishingwhitematterdisease</a:t>
            </a:r>
            <a:endParaRPr lang="it-IT" sz="1400" dirty="0" smtClean="0"/>
          </a:p>
          <a:p>
            <a:r>
              <a:rPr lang="it-IT" sz="1400" dirty="0" err="1" smtClean="0"/>
              <a:t>Megalencephalicleukodystrophywithcysts</a:t>
            </a:r>
            <a:endParaRPr lang="it-IT" sz="1400" dirty="0" smtClean="0"/>
          </a:p>
          <a:p>
            <a:r>
              <a:rPr lang="it-IT" sz="1400" dirty="0" smtClean="0"/>
              <a:t>Alexander </a:t>
            </a:r>
            <a:r>
              <a:rPr lang="it-IT" sz="1400" dirty="0" err="1" smtClean="0"/>
              <a:t>disease</a:t>
            </a:r>
            <a:endParaRPr lang="it-IT" sz="1400" dirty="0" smtClean="0"/>
          </a:p>
          <a:p>
            <a:r>
              <a:rPr lang="en-US" sz="1400" dirty="0" err="1" smtClean="0"/>
              <a:t>Leukoencephalopathy</a:t>
            </a:r>
            <a:r>
              <a:rPr lang="en-US" sz="1400" dirty="0" smtClean="0"/>
              <a:t> with brainstem and spinal cord involvement and elevated lactate</a:t>
            </a:r>
          </a:p>
          <a:p>
            <a:r>
              <a:rPr lang="en-US" b="1" dirty="0" smtClean="0"/>
              <a:t>Adolescence, young adulthood </a:t>
            </a:r>
          </a:p>
          <a:p>
            <a:r>
              <a:rPr lang="en-US" sz="1400" dirty="0" err="1" smtClean="0"/>
              <a:t>Metachromaticleukodystrophy</a:t>
            </a:r>
            <a:endParaRPr lang="en-US" sz="1400" dirty="0" smtClean="0"/>
          </a:p>
          <a:p>
            <a:r>
              <a:rPr lang="it-IT" sz="1400" dirty="0" err="1" smtClean="0"/>
              <a:t>Vanishingwhitematterdisease</a:t>
            </a:r>
            <a:endParaRPr lang="it-IT" sz="1400" dirty="0" smtClean="0"/>
          </a:p>
          <a:p>
            <a:r>
              <a:rPr lang="en-US" sz="1400" dirty="0" err="1" smtClean="0"/>
              <a:t>Leukoencephalopathy</a:t>
            </a:r>
            <a:r>
              <a:rPr lang="en-US" sz="1400" dirty="0" smtClean="0"/>
              <a:t> with brainstem and spinal cord involvement and elevated lactate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88024" y="764704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84168" y="62068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i="1" dirty="0" smtClean="0"/>
          </a:p>
          <a:p>
            <a:r>
              <a:rPr lang="it-IT" sz="1600" i="1" dirty="0" err="1" smtClean="0"/>
              <a:t>Childhoodleukodystrophies</a:t>
            </a:r>
            <a:r>
              <a:rPr lang="it-IT" sz="1600" i="1" dirty="0" smtClean="0"/>
              <a:t>: a </a:t>
            </a:r>
            <a:r>
              <a:rPr lang="it-IT" sz="1600" i="1" dirty="0" err="1" smtClean="0"/>
              <a:t>clinicalperspective</a:t>
            </a:r>
            <a:endParaRPr lang="it-IT" sz="1600" i="1" dirty="0" smtClean="0"/>
          </a:p>
          <a:p>
            <a:r>
              <a:rPr lang="en-US" sz="1600" i="1" dirty="0" smtClean="0"/>
              <a:t>Expert Rev. </a:t>
            </a:r>
            <a:r>
              <a:rPr lang="en-US" sz="1600" i="1" dirty="0" err="1" smtClean="0"/>
              <a:t>Neurother</a:t>
            </a:r>
            <a:r>
              <a:rPr lang="en-US" sz="1600" i="1" dirty="0" smtClean="0"/>
              <a:t>. 11(10), 1485–1496 (2011)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688632" cy="131440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9512" y="2492896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La conseguenza di ciò  è l'accumulo del </a:t>
            </a:r>
            <a:r>
              <a:rPr lang="it-IT" sz="1600" dirty="0" err="1" smtClean="0"/>
              <a:t>solfatide</a:t>
            </a:r>
            <a:r>
              <a:rPr lang="it-IT" sz="1600" dirty="0" smtClean="0"/>
              <a:t> primariamente nel SNC, ma anche nel SNP. In alcuni pazienti la causa della malattia è un deficit della proteina </a:t>
            </a:r>
            <a:r>
              <a:rPr lang="it-IT" sz="1600" dirty="0" err="1" smtClean="0"/>
              <a:t>attivatrice</a:t>
            </a:r>
            <a:r>
              <a:rPr lang="it-IT" sz="1600" dirty="0" smtClean="0"/>
              <a:t> di SAP1(</a:t>
            </a:r>
            <a:r>
              <a:rPr lang="it-IT" sz="1600" dirty="0" err="1" smtClean="0"/>
              <a:t>sphingolipidactivatorprotein</a:t>
            </a:r>
            <a:r>
              <a:rPr lang="it-IT" sz="1600" dirty="0" smtClean="0"/>
              <a:t> 1).</a:t>
            </a:r>
            <a:endParaRPr lang="it-IT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429000"/>
            <a:ext cx="3515794" cy="241426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7504" y="59492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Sezionedicervellodipazienteaffettodaleucodistrofiametacromaticacolorata</a:t>
            </a:r>
            <a:r>
              <a:rPr lang="en-US" sz="1200" dirty="0" smtClean="0"/>
              <a:t> con </a:t>
            </a:r>
            <a:r>
              <a:rPr lang="en-US" sz="1200" dirty="0" err="1" smtClean="0"/>
              <a:t>cresilvioletto</a:t>
            </a:r>
            <a:r>
              <a:rPr lang="en-US" sz="1200" dirty="0" smtClean="0"/>
              <a:t>. </a:t>
            </a:r>
            <a:r>
              <a:rPr lang="en-US" sz="1200" dirty="0" err="1" smtClean="0"/>
              <a:t>Attornoaivasisonovisibiliimacrofagi</a:t>
            </a:r>
            <a:r>
              <a:rPr lang="en-US" sz="1200" dirty="0" smtClean="0"/>
              <a:t> con </a:t>
            </a:r>
            <a:r>
              <a:rPr lang="en-US" sz="1200" dirty="0" err="1" smtClean="0"/>
              <a:t>depositidisfingolipidi</a:t>
            </a:r>
            <a:endParaRPr lang="it-IT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26422" y="3429000"/>
            <a:ext cx="3922042" cy="23762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788024" y="5877272"/>
            <a:ext cx="4355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 smtClean="0"/>
              <a:t>Nervoperiferico</a:t>
            </a:r>
            <a:r>
              <a:rPr lang="en-US" sz="1200" dirty="0" smtClean="0"/>
              <a:t> con </a:t>
            </a:r>
            <a:r>
              <a:rPr lang="en-US" sz="1200" dirty="0" err="1" smtClean="0"/>
              <a:t>granulimetacromatici</a:t>
            </a:r>
            <a:endParaRPr lang="en-US" sz="1200" dirty="0" smtClean="0"/>
          </a:p>
          <a:p>
            <a:pPr>
              <a:spcBef>
                <a:spcPct val="50000"/>
              </a:spcBef>
            </a:pPr>
            <a:r>
              <a:rPr lang="en-US" sz="1200" dirty="0" smtClean="0"/>
              <a:t>I </a:t>
            </a:r>
            <a:r>
              <a:rPr lang="en-US" sz="1200" dirty="0" err="1" smtClean="0"/>
              <a:t>depositilipidiciprovocano</a:t>
            </a:r>
            <a:r>
              <a:rPr lang="en-US" sz="1200" dirty="0" smtClean="0"/>
              <a:t> la </a:t>
            </a:r>
            <a:r>
              <a:rPr lang="en-US" sz="1200" dirty="0" err="1" smtClean="0"/>
              <a:t>mortedelle</a:t>
            </a:r>
            <a:r>
              <a:rPr lang="en-US" sz="1200" dirty="0" smtClean="0"/>
              <a:t> cellule </a:t>
            </a:r>
            <a:r>
              <a:rPr lang="en-US" sz="1200" dirty="0" err="1" smtClean="0"/>
              <a:t>dioligodendroglia</a:t>
            </a:r>
            <a:endParaRPr lang="en-US" sz="1200" dirty="0"/>
          </a:p>
        </p:txBody>
      </p:sp>
      <p:sp>
        <p:nvSpPr>
          <p:cNvPr id="13" name="Rettangolo 12"/>
          <p:cNvSpPr/>
          <p:nvPr/>
        </p:nvSpPr>
        <p:spPr>
          <a:xfrm>
            <a:off x="107504" y="18864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La </a:t>
            </a:r>
            <a:r>
              <a:rPr lang="it-IT" sz="1600" dirty="0" err="1" smtClean="0"/>
              <a:t>leucodistrofia</a:t>
            </a:r>
            <a:r>
              <a:rPr lang="it-IT" sz="1600" dirty="0" smtClean="0"/>
              <a:t> metacromatica è  determinata  dal </a:t>
            </a:r>
            <a:r>
              <a:rPr lang="it-IT" sz="1600" dirty="0" err="1" smtClean="0"/>
              <a:t>defici</a:t>
            </a:r>
            <a:r>
              <a:rPr lang="it-IT" sz="1600" dirty="0" smtClean="0"/>
              <a:t>  dell'enzima </a:t>
            </a:r>
            <a:r>
              <a:rPr lang="it-IT" sz="1600" dirty="0" err="1" smtClean="0"/>
              <a:t>arilsulfatasi</a:t>
            </a:r>
            <a:r>
              <a:rPr lang="it-IT" sz="1600" dirty="0" smtClean="0"/>
              <a:t> A (22q13.31-qter), enzima </a:t>
            </a:r>
            <a:r>
              <a:rPr lang="it-IT" sz="1600" dirty="0" err="1" smtClean="0"/>
              <a:t>lisosomiale</a:t>
            </a:r>
            <a:r>
              <a:rPr lang="it-IT" sz="1600" dirty="0" smtClean="0"/>
              <a:t> che catalizza l'idrolisi del </a:t>
            </a:r>
            <a:r>
              <a:rPr lang="it-IT" sz="1600" dirty="0" err="1" smtClean="0"/>
              <a:t>cerebroside-solfato</a:t>
            </a:r>
            <a:r>
              <a:rPr lang="it-IT" sz="1600" dirty="0" smtClean="0"/>
              <a:t> (o </a:t>
            </a:r>
            <a:r>
              <a:rPr lang="it-IT" sz="1600" dirty="0" err="1" smtClean="0"/>
              <a:t>solfatide</a:t>
            </a:r>
            <a:r>
              <a:rPr lang="it-IT" sz="1600" dirty="0" smtClean="0"/>
              <a:t>) per  formare </a:t>
            </a:r>
            <a:r>
              <a:rPr lang="it-IT" sz="1600" dirty="0" err="1" smtClean="0"/>
              <a:t>galatto-cerebroside</a:t>
            </a:r>
            <a:r>
              <a:rPr lang="it-IT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462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Si distinguono, sulla base dell'età d'esordio della malattia (ed anche della gravità e rapidità del decorso della medesima), tre varianti: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 a) forma tardo-infantile (tipo I), 12-24 mesi</a:t>
            </a:r>
            <a:endParaRPr lang="it-IT" sz="1600" dirty="0" smtClean="0"/>
          </a:p>
          <a:p>
            <a:r>
              <a:rPr lang="it-IT" sz="1600" dirty="0" smtClean="0"/>
              <a:t>b) forma giovanile (tipo II), 4 - 12 anni</a:t>
            </a:r>
          </a:p>
          <a:p>
            <a:r>
              <a:rPr lang="it-IT" sz="1600" dirty="0" smtClean="0"/>
              <a:t>c) forma adulta (tipo III), post-puberale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 t="10067" r="24889"/>
          <a:stretch>
            <a:fillRect/>
          </a:stretch>
        </p:blipFill>
        <p:spPr>
          <a:xfrm>
            <a:off x="5724128" y="3789040"/>
            <a:ext cx="2664296" cy="26642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20608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Clinica</a:t>
            </a:r>
            <a:r>
              <a:rPr lang="it-IT" sz="1600" dirty="0" smtClean="0"/>
              <a:t>: 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1187624" y="207536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la forma infantile è caratterizzata dal progressivo deterioramento di abilità quali deambulazione e linguaggio, dopo un periodo di sviluppo apparentemente normale. </a:t>
            </a:r>
          </a:p>
          <a:p>
            <a:r>
              <a:rPr lang="it-IT" sz="1600" dirty="0" smtClean="0"/>
              <a:t>Una volta apparsi i primi sintomi, c'è una rapida progressione nei mesi successivi, con alternanza di periodi di stabilizzazione e peggioramento. 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4293096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Prognos</a:t>
            </a:r>
            <a:r>
              <a:rPr lang="it-IT" sz="1600" dirty="0" smtClean="0"/>
              <a:t>i: infausta, sopravvivenza di alcuni anni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886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diagnosi</a:t>
            </a:r>
            <a:endParaRPr lang="it-IT" sz="1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6206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600" dirty="0" err="1" smtClean="0"/>
              <a:t>Iperproteinorrachia</a:t>
            </a:r>
            <a:r>
              <a:rPr lang="it-IT" sz="1600" dirty="0" smtClean="0"/>
              <a:t> , diminuzione della velocità di conduzione motoria, alterazioni dei potenziali evocati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/>
              <a:t>Alterazioni diffuse ed omogenee a carico della Sostanza Bianca alla T.C. o meglio alla </a:t>
            </a:r>
            <a:r>
              <a:rPr lang="it-IT" sz="1600" dirty="0" err="1" smtClean="0"/>
              <a:t>R.M</a:t>
            </a:r>
            <a:endParaRPr lang="it-IT" sz="1600" dirty="0" smtClean="0"/>
          </a:p>
          <a:p>
            <a:pPr>
              <a:buFont typeface="Wingdings" pitchFamily="2" charset="2"/>
              <a:buChar char="v"/>
            </a:pPr>
            <a:r>
              <a:rPr lang="it-IT" sz="1600" dirty="0" smtClean="0"/>
              <a:t>L'approccio biochimico risulta infine determinante per l'inquadramento nosologico, in aggiunta e sulla guida del quadro clinico.</a:t>
            </a:r>
          </a:p>
        </p:txBody>
      </p:sp>
      <p:pic>
        <p:nvPicPr>
          <p:cNvPr id="16" name="Immagine 15" descr="peric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1170999" cy="111499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524000" y="2057400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L'esame specifico della LMC consiste nella dimostrazione del deficit di </a:t>
            </a:r>
            <a:r>
              <a:rPr lang="it-IT" sz="1600" dirty="0" err="1" smtClean="0"/>
              <a:t>Arilsolfatasi</a:t>
            </a:r>
            <a:r>
              <a:rPr lang="it-IT" sz="1600" dirty="0" smtClean="0"/>
              <a:t> A nei leucociti (ATTENZIONE ai casi di </a:t>
            </a:r>
            <a:r>
              <a:rPr lang="it-IT" sz="1600" dirty="0" err="1" smtClean="0"/>
              <a:t>pseudodeficienza</a:t>
            </a:r>
            <a:r>
              <a:rPr lang="it-IT" sz="1600" dirty="0" smtClean="0"/>
              <a:t> dell’enzima). </a:t>
            </a:r>
          </a:p>
          <a:p>
            <a:endParaRPr lang="it-IT" sz="1600" dirty="0" smtClean="0"/>
          </a:p>
          <a:p>
            <a:r>
              <a:rPr lang="it-IT" sz="1600" dirty="0" smtClean="0"/>
              <a:t>la misurazione dell'escrezione urinaria di </a:t>
            </a:r>
            <a:r>
              <a:rPr lang="it-IT" sz="1600" dirty="0" err="1" smtClean="0"/>
              <a:t>solfatidi</a:t>
            </a:r>
            <a:r>
              <a:rPr lang="it-IT" sz="1600" dirty="0" smtClean="0"/>
              <a:t> (aumentata) oppure la dimostrazione di depositi metacromatici in biopsie del nervo surale sono di ausilio soprattutto nelle forme incerte. </a:t>
            </a:r>
          </a:p>
          <a:p>
            <a:endParaRPr lang="it-IT" sz="1600" dirty="0" smtClean="0"/>
          </a:p>
          <a:p>
            <a:r>
              <a:rPr lang="it-IT" sz="1600" dirty="0" smtClean="0"/>
              <a:t>Analisi genetica per la ricerca di mutazione a  del gene </a:t>
            </a:r>
            <a:r>
              <a:rPr lang="it-IT" sz="1600" dirty="0" err="1" smtClean="0"/>
              <a:t>Arilsolfatasi</a:t>
            </a:r>
            <a:r>
              <a:rPr lang="it-IT" sz="1600" dirty="0" smtClean="0"/>
              <a:t> A conferma la diagnosi</a:t>
            </a:r>
          </a:p>
        </p:txBody>
      </p:sp>
      <p:pic>
        <p:nvPicPr>
          <p:cNvPr id="16386" name="Picture 2" descr="http://neuropathology-web.org/chapter10/images10/10-ml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2304256" cy="1482001"/>
          </a:xfrm>
          <a:prstGeom prst="rect">
            <a:avLst/>
          </a:prstGeom>
          <a:noFill/>
        </p:spPr>
      </p:pic>
      <p:sp>
        <p:nvSpPr>
          <p:cNvPr id="22" name="Rettangolo 21"/>
          <p:cNvSpPr/>
          <p:nvPr/>
        </p:nvSpPr>
        <p:spPr>
          <a:xfrm>
            <a:off x="6876256" y="6381328"/>
            <a:ext cx="1882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LMC: nervo periferico</a:t>
            </a:r>
            <a:endParaRPr lang="it-IT" sz="1400" dirty="0"/>
          </a:p>
        </p:txBody>
      </p:sp>
      <p:pic>
        <p:nvPicPr>
          <p:cNvPr id="16388" name="Picture 4" descr="http://neuropathology-web.org/chapter10/images10/10-al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5"/>
            <a:ext cx="2448272" cy="1591377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539552" y="6381328"/>
            <a:ext cx="1829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Perdita di mielina</a:t>
            </a:r>
            <a:endParaRPr lang="it-IT" sz="1400" dirty="0"/>
          </a:p>
        </p:txBody>
      </p:sp>
      <p:pic>
        <p:nvPicPr>
          <p:cNvPr id="16390" name="Picture 6" descr="http://neuropathology-web.org/chapter10/images10/10-MLDE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81128"/>
            <a:ext cx="2160240" cy="1598296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703447" y="6361583"/>
            <a:ext cx="2020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Depositi metacromatici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74888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Perché è utile discutere il caso di Maria Francesca ??</a:t>
            </a:r>
            <a:endParaRPr lang="it-IT" dirty="0">
              <a:solidFill>
                <a:srgbClr val="FF006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5400" y="764704"/>
            <a:ext cx="83152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 smtClean="0"/>
              <a:t>La diagnosi è avvenuta dopo una lunga serie di visite specialistiche con dispendio prezioso  di tempo e energie </a:t>
            </a:r>
            <a:r>
              <a:rPr lang="it-IT" dirty="0" smtClean="0">
                <a:solidFill>
                  <a:srgbClr val="FF0066"/>
                </a:solidFill>
                <a:sym typeface="Wingdings"/>
              </a:rPr>
              <a:t></a:t>
            </a:r>
            <a:r>
              <a:rPr lang="it-IT" dirty="0" smtClean="0"/>
              <a:t>sospettare una malattia  metabolica in caso di degenerazione neurologica progressiva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5400" y="5013176"/>
            <a:ext cx="831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In caso di malattia metabolica il fattore tempo è fondamentale per la diagnosi,  per il  trattamento,  per le complicanze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95400" y="1772816"/>
            <a:ext cx="83152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provenienza dei genitori da un centro di soli 1300 abitanti può far pensare a una lontana parentela anche a loro insaputa e quindi alla trasmissione di determinati tratti genici </a:t>
            </a:r>
            <a:r>
              <a:rPr lang="it-IT" dirty="0" smtClean="0">
                <a:solidFill>
                  <a:srgbClr val="FF0066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è fondamentale l’anamnesi </a:t>
            </a:r>
            <a:r>
              <a:rPr lang="it-IT" dirty="0" smtClean="0"/>
              <a:t>(!attenzione! non solo alla consanguineità ma anche alla provenienza da un piccolo centro)</a:t>
            </a:r>
          </a:p>
          <a:p>
            <a:endParaRPr lang="it-IT" dirty="0" smtClean="0"/>
          </a:p>
        </p:txBody>
      </p:sp>
      <p:pic>
        <p:nvPicPr>
          <p:cNvPr id="17" name="Immagine 16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816424" cy="1944216"/>
          </a:xfrm>
          <a:prstGeom prst="rect">
            <a:avLst/>
          </a:prstGeom>
        </p:spPr>
      </p:pic>
      <p:pic>
        <p:nvPicPr>
          <p:cNvPr id="18" name="Immagine 17" descr="Alice è tar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301208"/>
            <a:ext cx="1540768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05043" y="1844824"/>
            <a:ext cx="3111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Quale terapia disponibile?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27954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Allo stato attuale la terapia per i pazienti con LMC  è  quella sintomatica associata a quella riabilitativa. </a:t>
            </a:r>
          </a:p>
          <a:p>
            <a:endParaRPr lang="it-IT" sz="1600" dirty="0" smtClean="0"/>
          </a:p>
          <a:p>
            <a:r>
              <a:rPr lang="it-IT" sz="1600" dirty="0" smtClean="0"/>
              <a:t>Diversi studi hanno dimostrato che negli ultimi 50 anni è migliorata la qualità di vita dei pazienti con </a:t>
            </a:r>
            <a:r>
              <a:rPr lang="it-IT" sz="1600" dirty="0" err="1" smtClean="0"/>
              <a:t>leucodistrofia</a:t>
            </a:r>
            <a:r>
              <a:rPr lang="it-IT" sz="1600" dirty="0" smtClean="0"/>
              <a:t> grazie alla gestione delle complicanze legate alla patologia</a:t>
            </a:r>
            <a:endParaRPr lang="it-IT" sz="1600" dirty="0"/>
          </a:p>
        </p:txBody>
      </p:sp>
      <p:sp>
        <p:nvSpPr>
          <p:cNvPr id="12290" name="AutoShape 2" descr="data:image/jpeg;base64,/9j/4AAQSkZJRgABAQAAAQABAAD/2wCEAAkGBhQQERQUExMUFRUWGBUZFBcYFxwYFxgWGBcWFRkXFRgYHiYgFxokHBUYHy8gIycpLCwsGB4xNTAqNSYrLCkBCQoKDgwOGg8PGjIlHyQsKSwsLCo1MCwsLCwtLCosLDQsNCwsLiwsLCwtLCotLCwsLCwsLCwvKSwsLCwsLCwvLP/AABEIALIBGwMBIgACEQEDEQH/xAAcAAEAAgMBAQEAAAAAAAAAAAAABQYDBAcBAgj/xABEEAACAQIEAwUDCgMGBQUAAAABAgADEQQSITEFQVEGEyJhkQdxgRQVIzJCUlOhsdGSwfBDcoKywuEkMzRicxaDk6Kz/8QAGgEBAAIDAQAAAAAAAAAAAAAAAAIFAQMEBv/EADERAAIBAgUCAwcFAQEBAAAAAAABAgMRBBIhMVEFQRNhkTJCcYGxweEVIlLR8KEUI//aAAwDAQACEQMRAD8Akc56n1jOep9Z5E8Vnlyeyyx4Pc56n1jOep9Z5EZ5cjLHgxYziC0UL1GyqNzrz0EquJ41jsXVFLBqynpYFwPvMW0QEa2/OSXaPD97UoUyRlzM7Am2YopIX42I+Ms7VUwb03p4eo+IxIzuqqSMxF8pP2dOXlLnB0V4fiS1fmVOKqNzyR0XkV2rR4jgO7OLXvKTsFZ13QsbAkroRc85NZz1PrJztL2gSpTGHem476krDQ2AJAtoDcht9rSBmjqCUZJw7m/A3lFqR7nPU+sZz1PrPIlbnlyd+WPB7nPU+sZz1PrPIjPLkZY8Huc9T6xnPU+s8iM8uRljwe5z1PrGc9T6zyIzy5GWPB7nPU+sZz1PrPIjPLkZY8Huc9T6xnPU+s8iM8uRljwe5z1PrGc9T6zyIzy5GWPB7nPU+sZz1PrPIjPLkZY8Huc9T6xnPU+s8iM8uRljwe5z1PrGc9T6zyIzy5GWPB7nPU+sZz1PrPIjPLkZY8Huc9T6xnPU+s8iM8uRljwe5z1PrGc9T6zyIzy5GWPB7nPU+sZz1PrPIjPLkZY8CIiRJCImxR4e7i4U2OxOgPuPOThCU3aKu/IjOcYK8nZeZR+1vGmw9enUVVc0zfI+qkWI1AsR9brOo0u1KuiVaKd4tSkrDLYm+gNgSNVNwRe+k512p7NV6tUBKFRyyNoBr0B8xpJbgfA8RgqFEJRrJVAu1iGAY73U2tfpPT4ehOVJKOjVtzzdevCNS8tU7l0q8UZcMM6C+TLfLlsx3K3JJ31lZkrxPEVnpIay2POwAA8rKTa/meUipT9SvGrkfZFv09xlTc492IiJWneIiIAiIgCIiAIiIAiIgCIiAIiIAiIgCIiAIiIAiIgCIiAIiIAiJJ8O4ZezVBofqrtm8z0H6zfQoTrzyQRpr14UIZ5s+eG4ANZnHhvoPvH9pYsZih8nLAAZcoC/4gLD1mZqqFU2AuLjawAJ+A0ldxnEGc3ormVfOzW+9Yj89xPX4TDU8NFQ7vvyeRxWJqYmTl2XbgnMPRfkwHMdbeY5TOVq/wDa3wH85WsBxS7Be8BOvhXQD33uSfMmTtKmx5j1M7ZKxxJ9jJUbQ5qQ89JCcR4VTPip3Q/dOov0EnStVdr/AJGeCpn8NQA872sffOath6dZWmr/AFOmjiKlF3g7fQpBETd4wlqrEbN4h/OaU8VWpulNwfZntKVRVYKa7iIiajYIiIAiIgCIiAIiIAiIgCIiAIiIAiIgCIiAIiIAiIgCIiAbnC6IZ7tqq6kdTyHr+kmWqMzXzuOYXMCh5WKldvIH3Su0quX+YkvwziIB1t7+Y/rqJ6bo9WioZPfb9fgeb6vSrOef3V/z4mlj8azHKRltoV6H7QvzHIeUwYTEmm4Ycjr5jmDJjidBa7XUZWsB/e6E/vIbEYZqbFWBBH9XHUTg6jDEU63iT+T7Hd0+eHqUfDh813JfHYBL51WxGtxpcddN5JYXEEWsF2B2Oo9Zo4B2NNXKO4C5AFIDFg3IsQoFuZI2m9hMLkbx02TQhVYi9r3+yxUj3GempV41IJrukzzdShKlJp8tG4uMPNR8CZ84zHKKbEkaAaHzNribIwyH/Yyo9teHG4KlgChFurKQwuee1onUhBZpaIRpzm8sdWb3H1V6asq2KnXT7NrfrK9LHwPEU6uGUvzXXXW+xkFisMabFT8D1HIzz3WMPlmqq2ej+Jf9IxGaDpPdar4GGIiUZdiIiAIiIAiIgCIiAIiIAiIgCIiAIiIAiIgCIiAIiIAiIgCeoxBuJ5Eym07oNJqzJDD8SIIubADQZQdfI8pnxOOWsovqRoubQ7/nIibHD6eaoi7gnUeXOXdHqkppUqsVK+l/9uUlbpkYN1aUnG2tv9sSSY/vBTogEldHb5MatAkbAkfVHUi8laPCiq5QuXW5UVCyX5FA+q+6fGHwbofAjActzaSCs9tR+Rl/ToqnsUU67qaNGqtBhy/MTU4vhXamd9NQLbe4yVyP92Y8RWOUgry1k6kPEg4PurEKc/Dmprs7lJ4RW7mqQzWpvqvk19Rbp0lk45w0NSzKbsm+upXn+8rWJoC5U8j+mxktwTiq1G7skgje+/8AvKzCzWMw7o1PaWj+zLHEweDxCrU9nqvujDwjCrUFfML5KLsup0YZbHT3z3j+EWlVyoLDIh3J1Iud594oNhHqKoBWqjKCfuta9vMWmLH8Y74eKlTDWUZxmzWW1vtW5W25ygqRjCLpy0kvz+C/pylOSqR1i/x+TOlCnRoU6j0+8aqXsCzKqqhy/Z1JM3OD8Gp1qLsyHNULijYmy5VLfEX016SLwvF2RO7ZKdRAbgOCcp55SCCJlTtDVXu8lkWneyrcK1zmOYX1EzCpSTTktLbW76X+7Izp1Wmo733v21t9kbeC4OlXCXA+mLPk1PiCAEpba9ifSZuJ8Mo0DWqGnmAqLTppmIUEoHJYg3O+15FHjb+HKFXLUaotr/Wbcan6syt2idmqFlpstQgsjAlbgAAjW4OnWSVSjltbXTW3k9fV/Qi6VbNe+mul/Naen3N/g/D0rozigGPfIuXOwCoVBYg5hfmdbzBWwdGij1Mvejvmp0wWIAVRcklbEnl+c0l4ywBCqijvFqAKCLMoAAGu2k+vn1iamZKbK7ZyjAlQ/VbEEesx4tLKlbXm3x8jPhVczfbi5mxfDUXE0VUHu6vctlJ1CuRdSd5n4jQpUapz0UCKalgtQszkAhQ4z3UXsTttIurxN3rCq1iwKkC1lGUggAchpPeIcR7437umrEksy5rkne9yffIOpTtLKu91p/vQmqdRuOZ9rPX/AHqZuHYRXo4hmF2RUKm50JYg+/4yUwPCqBNIuvhOGao+p+sGXxb9L6bSDwHEGo5rBWVxldWFwR8CDNhuOuWLWQA0jSCgEKqH7ovv75mlUpRSbWvw87/gxVp1ZNqL0+Plb8m7jez2QUkA8b1mTN95PCVPTY3nx2m4YlMo1JSqNnUjX6yMQTr1H6TDR7SVFFIWVu5zZCb31BXXXkDpNatxeo9Lu3OYZswZiSwNrWBJ28pmc6Di1Fb2t5Wt+TEIVlJOT2vfzvf8Ezhuz6VcNRKi1Qspc3P/AC2dlJte2lh6T6rcHo/KhlX6EUe9IBa5FjbnfU2kVQ7QVEAC5RamafPYm99/rX5z3/1DUC5QFU93Tp5hcMFQkixvoTfWbPFoWWmqt24X37mvwq93rz35/rsbtbg6JVxS5fCtI1KWp0vlI562uRrNfs1w9KjO1VSyIFuBf6zMFH1depnwvaN7gsqOe77ps2bxLcHxWOp8/OYjxtgjLTVaQZgxNMsDoLWuWOnOQz0VNSWyvpb09DZkrODi93bW/r6m/gMBTWvWo1KStkFVgxLA2UAqNCBa2vxmPhzUqiVmOHT6NM48VTe9rHxbTVbjzmqauVczIUOhsQRbNvvpNXCY401qKALVFym/IXvp5yPiwTslp+7svkZ8KbWu+nd/MlxwpKhwmVMvemoXsSfCr+Z5LcTW7R4BKbo1NStOotwDfQg2Ya69D8Z8YfjzoEAC/RpURTrcZzcnffpMGJ4q9WmtNzmyEkMSS2u4JJ1ETnScGktdO3CX5EIVVNN7a9+W/wAGnEROM7BERAEREASI7WcQahhKrqSGICgg2IzHLcH3EyXla9obWwTeb0/1Jm/DLNWgvNGjEu1GT8mc7qcVqX0q1LaaBmHK3WZF4hVI1qOf8bfvIzNrNmlrPZHkEbLcVqBge9qAjXSo3LprNkdrMW2gxWJH/vVT/qkLWbxactJkptrz9YYOvdlsc1bCUXclmKkMSbklSVuSdzoJvYlABm2YbHn6yA9nlW+Dt92pUH6H+csdalnUqDYkWBnlvElQxbcX73/Lnp/DjXwqUl7v/bE/jMC7UA55a73PnIOSHCOI1iKNBxYGys32tdNjNbHYfu6jpe+UkX6zZ1H/AOkvF+T+JDp68OPhfNfAwRESrLIREQBERAEREAREQBERAEREAREQBERAEREAREQBERAEREASC7bYVXwVUsPqAOvkwNv52k7NHjtMNhq4O3dv/lJ/lNtGWWpF+aNVaOanJeTOKkazZwxNxbU6WHnymsOsnex2C73GUgdlJc+5Bf8AW09jOahFyfY8jTi5yUV3I7jvCmwtd6b7ixBHMHUH+uk06bay7e1LCAPQqAakOrH3EMvx1aUdDNWGqurSjNm3E0vCquCOm+zc/QVf/J+qrLcr2IPTX01lR9mw/wCHqf8Ak/0rLPi6uVSf6855rF64iVuT0eD1oR+BdanGaCsnhJZqYqKwAAKEXNiSLkWlb421q7k6ByGQ8mVgCCD59N5J8Ew6YvCU3z5GCNSuGCsArFl1b7BDWIG/wmpxDh7U8JTTvUrvTzKxBF+73W9vum49Jd9QVOrhFOO6s7fUpen+LRxsqU1+3VJ8a6EZPQLzDhicvi3H9CZhXCf1y/q0oMPh3Xqqku5fYmssPTlN9jKmEY7CblHgLtzUe+/7TVpcV/q/7y0cLJygEDXXfXUX/Qz0v6NQitW2ebfWK8nokiHPZmp95T7rzTxfCalMXIBHVdfXpLkxpqLsVG32gNT/ADm2cOCCLNruJrqdKoNftumTp9Vrp3lZo5tE2eN4T5PiSniyvldL66E2I+BB/KW88OpMCSibe7r0nHLos0rqaOyPWYN2cGUeJ99lyuJe1TQZGPhNtQR7+slONcISi1EKzHvKgU3toDbUW98530jELj1OhdWw759CIiWWt2QA2q+q/sZFcX4M2GGYkMl7ZlB0/vDkNN5zywGIjvD01+hvhj8PLTN66fUj4n1gaZrOETVmvbkNBfczPxHhz4fL3oCZrhbkakam1jNUsLXjvB+jNscVRltNeqNaJnGBqFQwRip1DAEg+4zAZplGUfaVjdGUZey7iIiRJCIiAIiIAiIgCIiAJFdqMeKOErMRmupW3m/h/neSsp/tLqHuKSggBnJa53yrcfrOjCwz1ox8znxM8lKUvI5sDLx7MsJepVqH7KhR72Nz+QHrKSF935zqnYHh3dYRWO9Ul/8ADoF/IX+M9D1GpkoNc6FB0+nnrp8amP2i0i2CJH2XQnyFyv8AqnLU3nauPYUVcNWRtjTb1AzA+oE4op21sZp6VO9Jx4Zu6pC1VS5R0/2br/wznrUb/KsnMXjWFQIgDErqOh136XvIjsD3owOZqZyh27sgWNQHxGw953Om0m6PZjE5xWFMlX2INzvpcD+VxOLEYSrKpOeW67Flg8VQjCMXJaI16PHVXwOtn0XLl1B5W/eZQmIp0y2VD5K3n7tZIYzsBiazrVvTRk1Ga5ZvLwjSSJ7I4goVL0xmFr+I2B0vawv+U0Pp9ZqLjDfnsdb6jho++vMhcNRZRmZgb8hy5zV4q5uo02PLz98luzfZ84hqqvUsKNTI4Cm7EdLnTQa6c5Z+LdmaHyeo/dDMlN8rXNxlUm++stOnYGrQq+JV7XRSdTx1KvDJTd763Of4Sr7hvsP950nAptZeQ+0Rracl4djQdzynXcNhQQul7ql9ddV5T0U2ecitSie07Oa+GS5C5XbKGNiboLnqbS39j6jtglLFmILgEkk2B0Fzv0kR224SjVaLG4KqwFtOa76SsntxXwJOHpJSZB4vGGLXbU6hhpOOOJpzqOivaWv+9TseGnGmqr9l/wC+xZO2dQd7ROo8Lg7feU/zlzqUTk2bby2tznJa3aOpjSrVVQZAwUICN7b3J+6J1YYy65SjA2HIdPfOiWyOaO7OdezQ56oUj+zfbrddxLP2qFnwun9stri33ZWvZg/040v4Kn6iWXt5X8WD0I/4hf8ATMt/uCX7Tf7YccOCwzVkQVCHRcpJAszW3G0+krri8IWIIFWixsdcpKnn5EbzS9paXwD2/Epf5598G+g4cM9wUoVGby0Zhf4ESC2uS7le7DUj36PuQGNrnmttvjJP2jN3mHoPYi1X/Mjaf/WR/s3ALgjkmup6qJu8bbvOD0n0uGpNp/5GQ/rJS9pGI7MmOD8Rp0MDSeoyqui3ba7NYXv5zVxuFX5bh2stqlwwH1TbKQbbahpp18C+K4TTSkMzGop16LUN732AmxxOsExPDqdxmFswHkKa/qD6SLinv5klJoxcRwyilj2CrenUbIbDwjLTNh6n1nx2b4dTrYcvUALZiLg200t+sy8Re1DiZ6VG/wDzpGa3B6ZqYB8gJJfQD3qZz1qNJU3LIm15Lg6KVWq5qOdpPzZHY2mFqMF2BMwT6dSCQdxvPmeKm7ybtY9lBWile4iIkSQiIgCIiAJzz2nV/paKdEY/Fmt+iidDnLPaJi8+MKj7Cqvx+sf80sumRvXT4TK/qUrUGuWiv4TCGo6ov1nIUDzJtO24LCilTSmNkVV9Bac97NdlXVqOIrXFPRwtiWy30JA66ED3cjOo4HCVaxfufAVykOQrXtctTNM3uDoL353EtsbhauIlGMdtblVg8VTw6lKW+ljVIuJxfhCAYixANs4sQCNLjY6Tv5ojEsyimuHrI2VqbG2bwhgUI0ca65Rpz8+IY3g9XB46pTrpkeztYEEWfxAgjcaxgcLPDTkpbO1n6mMbioYiMXHdX09C01MW9crnrOFVAEAIXLcm9tPIek612cbEChSz906ZF1XMr2y6E6hb7E203nHcE4G7WuLA2vrOudnFNSilwcqogy20a6ghj16W20l1JKxTJu5l4pxspZlDZUdM5FyAuYBs7XsB0y3PW0ljUysRy3Gp9xHrb1kD2nTLgMSQNSrsOVsrC3u0E2OzmJOKw9KoQQy5hcG9qgYi/n4SB/ikbGbmThWHVMViiVIFTuag63KlW/NCfjMeLQU6OJDZ2eoKzZmYtmWzhAttFVEstrC3ne8kTgiWsVLEjU6Ab6fqdpF8axoShXVBmfI92UZtwemgUA21Om9oYRyrhr8sp2ncsGQETT7Cbf3ROGcNpg+k7lhb92gtpkTW53Kr0kp7IxHcgO2TXan7m/UTlfaM2xJOYDRf0l99o+JZMThQCbFH2J+8ksHZbBrWw5Z0RjnYAsiltl+8NtZwQwmSu8RffS3p/R3zxWegqFttb+v9nJ+F1xrY8jzncqdQFRodAOflKP7RcElNsNlREuK2bKqi9slr5QL85d6YNlt06eU7pO6OFaM5v7L3vibWP/Lq/qOssHtFBvguQ+Ur+g0Eg/ZhSy4kG/2Kn6gyb9pYF8CRe5xK+fLkIl7RleyXPIb8v1lW7ccIq4jC1Fp1CpTM7i3/ADFVSe7vy6+cw+0+ufmyrbMPHS1sV/tBz3n32cD1OHUzvem4uW5DMuo3J0kEZZFezA/Q1alnOwvY6Cwb+U9wQZuAsGRgUQnVcp8NTPc31/Kbvs1tT4eWJABdiSdNFVQTfkNDv0kxxHiNPE4XEClUp1B3VQEqwexKEgEgnXnMvcLYjOz/ABunheE061YnIGKkhcxBaoQDa+ouZpcaoq2PwGIp7VQBcX1AyujW5eFz6TBwrhbYvgqU1BN3B6aLWLG5M2+Lr3FXhVK/iVwpG9sqIL+eptM7Mx2MnEX/AOF4uej1N9P7CiZ89iMcKWALm5Ac7b65f3mxhuHNihxWjfJ3tVlzH7ObD0hfKN/WfPZnsuaOHr4VqmbI4JcC17qjAZbn3bzVUcsksu9tPibKeXOs23chMVVzuzDYknXzN5imzxDC91UZAb25zWnh6ikptS3vqe2puLgsu1hERIExERAETq3zRR/BpfwL+0fNFH8Gl/Av7S4/SZ/yRUfqsf4nKZyviOB+UcTqrqR3jEgC5IUXsBz2tP1V80UfwaX8C/tPzdxGnk7QYpV5Va1rACwy3sBsOk7sDgXQm23e+hw43GqvBJK1tSwYYiuWVqVSk1MAqDbZgVBJ0uRY6Xt75eOwVEKjINlI9+sq9KkSGK1AdApuuotc8rajN0lg7KU2o4dzTys4V8gYMQ2XYXBuTL1rQo07s38V9NUQCkc1OqXSoLHI92RmIt4ha9xfa2olf9qHDkbB1KlVFFSlk7uopOzOqtYHb61rG+9xLthcK6oPpab5tS4TRjbVgM1hfoJVvaal+HVCxBKsllKqLeMAnrazfnNZtOa8JGg15CdhwONGHwtJ3YIgoozMdgFA3087Ti/AKthlvcrp7xfQ/wAvhOs6jhwLWyrRVrXZSAqhjYi99rWtrtJvYhszf7RofkGI1OtCpyH3L2lf9mHFM1OrSJIKlai22Ia6MPyX1mx2q7Ro9A0cO1JqlenUsUIYIi0y7EgDwjKCo85SPZ7xHJjKC7JVJRmvsSCyX6jMo9RvMdjNjo3He8xVY4VKjrTVL1cvgLFtQuY62C3Jyn7XlN16w+QVFXUJQqre1iciMpNtLHw85vphVtmGbNrqALkXPUayqY75V3PyZMOyg96hfMSDTCuVCooAzMMq68zzmDJzPhWJsL3bbpO48N4lTdEtmN1S2h6DrPzzwvH5Wyt4WGjKRYgjcEHUGd57CY5cRhaZFi9PwPbfS9iel1tM3ug1ZkL7QsGalbD1AGCgOhJ11OVhoL2FgZZuz+HqUaITLqSWN201tb9JOWsDcac/6ExWAH1b6yObSwtrc5t7WMc3eYVTYECq2hvpemPhOgUMTdVIsbqpG/NQd5QO3vYXiGLxRr0kpumULTTMEZFGviLHViSSfh0lm7G18VSpLQxeGqI1MAK4GdSttAWS9iNpjMrEsrMnZrsh8kfPmvowA/vG/PykL7UMdlxHDafM1i58gGpoP8xl/DHkrMdtiBvrqZTeKey2picYuJq45mKsCid0Aqor5wi+LQeZ1kXK7uzKjpZHz7Va9+G1ugej1/EE2+yBzYCjY6FH0t1ZpPcU7K0sXSajXGamxBKgspupzDxA33A2tMvC+zdLDU1pUzUCLfKC7G1zc6nXeM6GRlG4MppcFq6HShiCfiHtYekjfZZikGFroxC/UBuOqsp851OjweiosKa21NiL73J395nvzPQ/Bpf/ABr+0jKpL3UTjTXvMonYni1LDYGnTq3DqXBXLf7ZtqNNffIzj2Mavj8PXTKKWHvlQ3DMzMGYkjQfVAA9/WdP+aKP4NL+Bf2j5oo/g0v4F/acc/8A1Sekkvl/Z1w/8yWsW/mc+wPaF6L4h1UHvqgex+zamlO2m/1L8t5iHHqwZ2DZTUILWA5ALpfbQCdG+aKP4NL+Bf2j5oo/g0v4F/ac0qGLlvV9NPodMa2FjtS9dfqctr4hqjZmNydzMc6t80UfwaX8C/tHzRR/BpfwL+0430qo3dzOtdTglZROUxOrfNFH8Gl/Av7R80UfwaX8C/tMfpM/5Iz+qx/icpidW+aKP4NL+Bf2j5oo/g0v4F/aP0mf8kP1WP8AE24iJflEJ+cu0OEan2jxFwRmZmW9wGBpA3F9xe/5z9GznfbbHU6vfhwKTIqhWqEJmCVLsUL20+kG3WZTs0zDV00U3G00cLndkbYW1F+V+fxlw7CVCKCHUkmoD6jr75yTG8dUN42PPMwJICn6vUAX2tv8JZuzvbBciU2fKocliDbvFJN1U8r5Nbbdbm063ZnJZoluM9sajXo0CjVg9RGRDaxDsveO6/VutjpuSZXuI1MQMHXTEFjlWiMxbOCWqA6MTfbS2o8I2IN7JTxtB6yq9O3clmNrDWozVF00Jtry5Sf/APTNGpRXC4gkJUJYm5QsykNcHTqNLyD03Nid9jj2EQ+Ehdb2JG4B5+funbOBpfC0De/0dO4t5DnKy/seIc9xjaRXU5WW5UXta6sb2sRc9JZeC0gcNSQ1HVSopiplKXNsgqU8+oBP1Sw100Ol2dWMODMuI4YhpuRTAPd1QPCNihGmmu04VwnGNh8j1FemQylSykC6kMPrAdJ2ap2ZxaV7Uq1O5Yl/Gyu6DwgkKpGawAN7zd4rWr1aSIjLmpupYsMy1Mt7qbjQG/S4sJHProSULLU3+GcXp1qFOpmTxorE5h0FyPjeaQ4mqVFarUWxNkC2sw3Bvex6zR4ZgPlObwimyVEFW5Yq6lQLJ3Zsim6m4t9XUbySxuHoikaTUXqJTqC1w62dswzKzG7WYW00GYbyLkZUTV49i8DiMzPhKLsrOHavTy6U1LNZrXY2Ww1HM62tNnh/YHC5Uq0Fq4Z3Ab6Kq4AuL2KMSpGu1pu8L7LLRIvWd1BLKjAaaHSw00JBuADce+8jT4jTpVBRtUvoQSCQQx5MTc2J16SG2xsXma2E4JWVmz4gMl/CBSVGA82BNzfnYSTw+AVNdSepNz/tNmJi7MqKQnlp7EwZEREAREQBERAEREAREQBERAEREAREQBERAPk7j+uU5L7fVGTCm2oZgPcSt/W0RAOR8LYjiKgGwLJccj9Xcc50DA/9WU+yquyr9kNc6gbA6nXzMRN8NjTPckeGaVGA2yU2t/3EkE+8jS87DkBOoBsARfWx11HnETXUJwMD0VVgwUBmZQzAAEjoTuZzvDf9ZjKf2ErKUT7KklblV2UnMdR1PWImEZZb+CrriTzDuAeYG9h0F9ZyzHY6oGr2qPpiEA8R0BarcDXQGw08hESS3IyOj9jmIw2GtpmqVs3npV367D0k7jKhDgAm1tr+afvESPcl2InjGmPw9tPo623nY/rLDTPhHuiIewW5lE9iJEkIiIAiIgCIiAIiIAiIgCIiAIiIAiIgCI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2" name="Picture 4" descr="http://t0.gstatic.com/images?q=tbn:ANd9GcRHwukrUy6xGboMiQUGv4gh9QfgTDacirZGLOIEVvsEfATaGJAc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69160"/>
            <a:ext cx="2466606" cy="1551435"/>
          </a:xfrm>
          <a:prstGeom prst="rect">
            <a:avLst/>
          </a:prstGeom>
          <a:noFill/>
        </p:spPr>
      </p:pic>
      <p:pic>
        <p:nvPicPr>
          <p:cNvPr id="11266" name="Picture 2" descr="http://www.filippobertini.it/wp-content/uploads/riabilitazione-neurologica-immagine-te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17263"/>
            <a:ext cx="2232248" cy="1676216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hQSERUUEhQUFRUVGBUXFRgWGBcYFRcVFRgXFBUUFRUXHSYeFxojGhgVHy8gIycpLCwsFR4xNTAqNSYrLCkBCQoKDgwOGg8PGiolHyQwLCksLCwqLCwsLCwpLCwsLCwsKSwsLCwsLCwsKSwpLCwsLCwsLCwsLCkpKSwsLCkpLP/AABEIALcBEwMBIgACEQEDEQH/xAAbAAABBQEBAAAAAAAAAAAAAAAEAAIDBQYBB//EAEEQAAEDAgMECAMGBQMDBQAAAAEAAhEDIQQSMQVBUWEGEyJxgZGhsTJCwSNSYoLR8DNykrLhFBWiQ2PxJFNUc9L/xAAaAQACAwEBAAAAAAAAAAAAAAADBAABAgUG/8QALhEAAgMAAQMDAwIFBQAAAAAAAAECAxEhBBIxE0FRIjJhgdEUI3GRoQUkweHw/9oADAMBAAIRAxEAPwDKU3nifNEsxDuJQ7QpmrlNs9GooJZjnDgVK3aB4D1QgF08NVdzK9OPwGN2ifu+qkG0fw+qBATgFXfInpQ+A8bQHA+icMW02g37kBCfS1HeFasZTpjgaMUzePQLvX0+Hog3i57z7pAKnYy1VHA4VKfLyKcBT4j1QIapqVGVl2fgnpL5YY2mw6EeYRGHpFrg5roIMg2sdxT9n7NnVaDD7JbGiG7UvYjq/JV4jpXi6YB65xvvDT7hC4jpxi3tLTVIB+61rXf1NAI8Eb0pwwp0mkASXtHgQ79Fljj4MZRa3kixs7lugfQW8JMRcmmU7/cB931/wkcc37vsq7Y/ITJ/AxNzFSGs0XIMHTyCYa1M8fVX2L5Mpy+BhrgG5v33TH4wjRpPsuHC0DuHl/hOZRYLBwA8FOxFa/dFzssl1NpNpn3K02w2QT3foqDZTfs2xcX9ytDsvU931CzLwGXgr9pdOG0a7qTqTzlIGZrheQD8JHPjuSZ08wxMHrGm2rQRf+UlZSvio2rUd2ZbUMB2hhsX8FX9Kq2bEF8NaXAFzWmR36DUQfFFVcW0sFO+a1pmy6Xknqsu8OPh2ePeFQNNUaDyMexWk6QNl1Pk13u39EG3BWBJiboCTbxDjmorZFa3H1h97zn3TxtWpva7+kH2VgKDBxP75JwAGjf34oqrYB9RH2RXf7od7T/S5ddj9xaQjq85T4D1ChxTO34D6q5QxEhd3PwC/wCrB3HyUwNkm0U8sQw5FlST8qSsoylMKYBR0hZTNCts3guCkC5lQm1XhrWuMRMfDm1B3SFcV3PDM5dse4OCcFUYLGj8MEj5csW3CT7pu0C8XkC8NAkE63F9UZUa80WfUSS3tLsBPbqO8JmGBLGzrAnvi6mypbwxvdQ6s3tHvK41qmxDO0e9JrFmT5JHwhU2KwwtFQUmI/DoTZotsC0BWtOoqajVRTK6Cy80G6Xdqi0f9xvs5Y7EYftHvPutbtp+amB+Jv1VHiqPad3n3RYPImcyRTFiaQj6tFDPprakaG4gdlvd9AhoROOeGsZM+HcgDjG8/JFaYODWEhUbikysHaKWpgnj5fZTDXcjU7AH2DO4/wBxWh2abnu+oVDsJhFBk6wf7ir3Z+p7lGY9zzjFsDtpuzWDq+U8sxyz4TKl6RdHn0XML4JdWNORoQAw2G7U2/RGbU6GV3VqlRrqfae54nOCJJImGEK+6U4Z1dlAUwJbWFSpJiJa3MRmj5s1hw5ptNcPTmtSWrAnbQ7TeQPum9X8A5N+iftW7geR91Jk7TPD2S1X3MZ6n7UN/wBMOCXVDgii1NLUcTK7Gs072+6FxLe27w9gj8U3tN/mHsUJWb23d/tAWJ+BijyRBq6Qn5UoQB0iLElJlSU0hjmNiRwKnY1dxDIqPHP3uusCtm09WnctkDt2kTSt95nqcv1VlFkNtBjyyGNDjItvsQZG63NXB/UgdvMGSUdk02tAgkxqSZQIEtNsp1gwSDvBnf6d6ta+GAodYajshLR9m0mC6YAcGuJHZdeBpzUOzdgMqOzUqlQjKS4OaY8TAi3Eb0Wqqa1yYkrl9vsS7NbmptgfLu4C1h9FIa4jf5FHdEsMH1Mj4bDa44QWNcR/ajHUxNlmUON/IzG3nPwiqrY1pdInduPBOZiWxv8AK/krLAYl4ac8gza40gcOcoyrjCXa70vPdCxfBTMxzR97+kointRnE+RRWJ20wVuoglzmvvuBykgH98EDUq5QTwBPldVODjn5M12qSb+A7DbVY52VpM9xCpMTtgU8RUDi+MwvmJDeyIhk8eFlJgcaKlQEAiJBmN7Z3Hkm19jF9Zz3mWn4ROmms7tbc1utKEn3GLG7IJwLp1bNSbr8pvr4qLFDtu7z7puGoEMazhE+5KlxzAHTPxXjghtcNr5Cp40n5wGbhy4wI8VHiNmuGpbedTw1Ruzh2/D6hEYl3akmG9oSTYW496PXCLjrF7LZRniMxthvYYDFjuM7lVMw+adAAJJMwANdFodruY4gtII5cQAhn0x1TC2zpqSRM7ov5+aPGIJ29pU0KcPiI7QG/iOK0r6MqrNICnSMDMaxk7yIpwD4k+a0TqSxJcknPYphGAbDGjkrTBHXwVdQHZCPwZ18EJjcPCCnFRuKTnKNxWTZX489v8o9yjGjtt/e5A4w9vwCOZ/EHj7FEq8sT6nwiYhNITyuQjigHVbL2959kE8XPe73Kssv2jfzfRVoQrPA50/k5C5CckUAaIXuukrHCUaZYC7WXT5kD0STcadSYjK9ptGLx7YqnmB+iY1TbVIDmncR+/dQNKXl5HqnsETNXeqDqbwdCA0xwdr7R4rjSo6YFJxLi4ZgQZcZyz8oJgQR6KRRJtZgXSwgOG6qXtawMdqRJBrBonV3xG34kXs+iaRZUZUfmOYCHkwMhygg7wRO+6AoZnNBYQ5rS7OQezGrCZ1vuT8JXLXtaSMpdun4iIEeE+SP3SE8hz+xJUquaWVGuLYmbCXbrncIMW4KxbiZIJH6KlrYoOBA0YI0IM75B0v6Qp8PipaDI8+FvoguTDqMXyg51RSjDvcCWifEC8c1X/6oiSDawIMEGTa3GAUG+u8Pd1bj2g35og2aYjUGyqMU/JJyaXBU4PFuOOYX2cXgOGhBcSDbctNWuw82n2Wf6RYx/wBm4Ej5mngYEGeUovZu36eUGqCXRlIzhrXRIzEZCQTvg+SYtg7EpITqmq9izmw6n2n74ELSZlRUcXTdVb1dNtMDgXGZnUuJncrgPSd33jvS8VpDn1SLyRzGvquVcbmF5nvtu3eHqUNjqoawlzsoEX4X7iqjE4htSm6nTq5nu0twOlmX3c7rdUHJeeDN84xl45L3D7U6qTlDpjfdDV9rh9I0SO0IDu0DBzSZAuFn9kbCq05JBuAIyvabEGe0BaJVm7C0m1C5pcajs5qN1ywQWkACwiSjuHamkxeNvfJNonxOHyspxpHkIUBH1R2JcCyncRGp8Fidt7WqCs5rHkNaYGU6kanneUWqLkAunjNHiK12E2uCR3RMLWhwNwsDsvFmqynmMnNlPHUXPgVu2gAADcg2LHhtvYIJpmyMwpsfBAUzZGYY6oTOhHwidxUbnLrnKJzlRoDxR7Y8EfSPb8Cqp38Q/wAw9grKie2e4/REq9xTqfYKTgmNKkBRRQG+cng0qtaLKyftCkyWuMOIOoOh5quzSg2DnTe5xcXSmuKENlbiOkBpOLIFoP8AUA76pLPbWcTWce4eQA+iS7EY8I83O99zDOkLfswR+9D9EFgquZoR+2KzDS+Jv9Q5jiqLBYprZBcNZF+K5zWo7lMkkH4zEQ0gCTbUSNY85VXSqVjoGx4eyKY8ZiQ6QXSeUCTHD5fRF4VmUAK1LsXgkoerLlv9GVZq1wJa7KAQIBIguE6AcvRWOzq9U9WXFziHG5JItHtN+S5iGznH/wBJ8nuadP5k95yNY8uOUvAsTA4tcAeyYvB1Fwi93dnAs6lXr3/IXWpkC5BdlGYgRJG+E7Z2Hll4uTHjeOepUmKeHElpBBzQRoRyRmz8J9gx3GfRxH0Sva3o3GSSQ1tAAab2/pPqq5zG5gTuIPkbK2CCbhzmcGuygHgDciTGYEwqjx7lWbvBXYii97clsubsugGAAwjhvBVNXYfhDsxkN3NHaA5QBJWkFI5C3MZDjewPhA5+iAAexxaKj2sJaXNY4tzEZ3CSDrbXu4JiFmcC86m1qKTGYTE4cy4PZ+IXaeedtla9Fdr1H1HMe8uGWRN4II3+K0rauDouaKQqupPAzPFZzhLj9x0g2IM+EJtRmEpy9gZ2rZg0teJI3DsnRXbbsWnHf6fsYprlGSlrwZtN5FO1u1T9XtCr6W1/lqy4HTtRHGAZHmrPG4QvpkUyHGWmNDZ7XaHuWZrvyktfYjc4EHyKXolGUWhm5Ny1FrWLSJZXDN0VGgCTp2m/oj24N2Rpa0VDvh1u8QD7LJtqWqZXH+HU9W3TOj+1eqzguAnKRIcbiZgN33HkmPSljcX4+V+wrKXbJJl/0gf1bBlzh2vZiTxBm6yj9mVqxL20axkyTBgnfqNfFazHdJWFgOUVWQZzjfA0cbiVY9G6lB9Mup06jQ46Co45T+FrjbiqjdOtcw/tz/2ZlWpvyUmx9jVGCn9m4doF0xOomVrqzw0FzzlaBLnHQAamykbQObsVRABOWo09ZO4DQGRxiCittbRw2HwwdWpGq59nM3XB+KOzFtNbhBV0bZYmtNSXbFIGw9UOa0jQgEbrESLI7DusVW4erLWkANkAwNBIBgchojaDrKmdFeCdzlG5y45yjc9UWCNd9r+b9FZYc9o931VVQrB1SR94jxbLT6hWmG1Ph9USrwxPqXygtpTy2Qoc4GpjvTxWOUloa4dkG5kSQBlsjJbwKSeclbiwC7yUQU20XQ4kgskkQAXNadwJF7xwVZ/qoc0VHBgcDB3TNpGoEIU6ZcyY7V1EG1BeQ4qKqbHuKlwpD3hmZpJBIhwuB7eITNotDAYIN41Bv3DRDjXJ8hp2xjwZCuMz3Eb3OPqUkTgmNLASbmfcpLq6zzfZvI3E0QaOYACQ0kACNN1v3Cy9baXVkiNRPr+/NaHD4towoDiJDcsSAeycu88lj8WC7wnhobpauGvk6srGo8Fls7Euquc74YbBA3zvk9w8kY/aYpgN1if1A8iFT7HzNcd0j2hXlPAh5zOfTABIh8knmGtvwupNRUufASvvlXqeMCG1j2iRZwjyId7wpcHiHO6ypLNO1TM5agESI4ix48OVozD0mRlaXTMw3KDI3dY7kNybj6LajIDC0yCCXN8bAcOaisinwgcqLGuW2DbNxIaXNNh8QndMW9QtFhOkNJuGZSIOZpdfdBMj6qq2ZRFMudeXcMlhO7MDy0VphtlOxGepchhaCXuBdcSPXNpwQZS2T7RmuvtilPjAZ+3GbgfI/ohXbUbJIDpP73qwOzGjcunBABLt4N9kWVbNrkCBTzXMTb21Q2I2i5x/hhptpO4GNeRKPbZxnnoOLnKKtSkyRN27ucfoib74C7Ylbs2u4tY0xAbYfy8d6IxdVxZYt1mADuB4rQdGMG1tYkCC6m9p7oJjzQYwwjQLM7FxJBa6+HBkZr1CPijuaPcopu0c4y12NqN5iSO7ePAhddTshMU1wa4su6DA5pXFMPKEc1oJqdGKDw7qH9W8tIyvJc3tC3a1Go4qlw/RSvRcXVGkAWDmmWmd4c36wrrYuPkVGuZ9oKT7gjUiwA4gwZ5ITY3SXGU4FSi97YF7B3jJgpj/AHFcWoSTXw/P6M5j7HNNp8fgEr7LtcTebzra60Gwh1WH0FszhwtMJ9XCYXF6h1Cpa7eyZNxLD2T4eapMDiHDPTZWNWm2WklpEkucZAMwI57ldF6knu6vZr/nwamu+Sglmhr8a/EVg+XMa4lobMgMDQQJ4zJnmp8TtOrhnNu57HBxIkGIsLRJEkTqosBSh7eUnzCb0lwpe6jcgNDi6Gz83HUacEfshcvqSA2L0niLaj0iplzW1GjM5uYZbSN5kWKtcPUpuHZfHJ36rE9FsG12eoWiQ9zRa4ENEBaVuDt2T5pCzp3B/wAuTX+RytuUdZa1MK7cJHFt/ZDEoWliHM4ju/TRGP2o4tPZZUMHLmsZiwJ3X5rCttjxJb/T9mbaaKrY75IJ3uqH/m9XeGOvgs7sJ7hTaaoax0EkaASSQIJmYKvsK8FsjQldCDXIldy0/wAHDR60vlzgA4NABgWAdPfJ9F3qKjB2ahixg300mbeids9054uc75jXWNPJKpjWFpOdkb7i3fw8Vvn2AMpTtp+Z7X8bnJIm+9pHshqlYVP+q2RplcGkX0isGj13ap78XhJIbX7R3n4SeAMAHzQOMY3NBymbjQyOI3q25ryFhGt8ryQbJIwmILzPwkC0kgmZi06C8wp6u0pzGDfMSYjc4hQOdDQ3cJjlJmPOfNQ4owxx5R5kD6qJtySLnGKhJ/gHbjS0ARuHqJSQ1Vt/Tyskn8OL6mcFJUMkk7zKY4q7bsyp/wDHpt/ndHu8J7Nnvm5wrBv+BxHOBmJQ+5Ic7Gyv2dRPxyItYzJnMLeSuKBdeLaG/MA/VPxMF4DWw0CAbCw3kAanU9662i4CzyBwAH73JKdkZPWdWuqcYJIeyi43kWTuqOs2idLQu0mne55nmB9Fx+GBsS7xcUPugE9O5+5OCSBPDgJjdJGtuKvuj+IgPbuc31aZ9iVSNpQIJkjejtmVMrh+9bIcZ5PQsobXgXWF1HClxDroc1FVnkkFwQOpCf3++KQYE5xldYEBsNgZsVkVm/m9QUEKYVnsimDUaQe011x+EgjMON4tz71msRt2HOAZoSLngY4IyrlKCwX9WMJvWWbm2UJYqp+3n7g0ef6ruG6R5f4oDmHWAA5vNp+hseWqpdNMuXV1otej9P7erzZUThYJ+xGHrXuAcW5XwS0tmRb4hvsqfaWFxTr2pNA3PkyY1i5KJKDkkm8Bq1Rba58EWCfOLxHIMjlAGnBHNa1mYgBoJkxa5396zNOlV6x5FSHGA50m/DcjaeJys+2lwJHaDrzJgXudAUWdS3z8AoXPPGcvll/g646xsb59Bf6ITpZXaH0sw+QwQSCJcRuNwubMwjW1mX06wgE37QvZWGO2Y2riKJdJgNBE2LS8kgjejRUUvp3Bebm5fVmkPRaBTqRN6r9fyrRUn2UGP2XToVIpNyhzWkiSRml0m51/QJNfZLWfcx2r7EFNeCFSbSpAvO728lYYOt8Q5+8f5UAwbq1VwYJi5O5o4uO5BuTaSj5Mxlkm5Mr9AAtFsz+E1RO6LGPj/wCJy+coUuqULE929pjgrqqnVzJGZzjdxFllsupDA4WMvPgXuPtCNxGGpV2zUptcdDI7Q/MLrPYLbQbTa0tcYG4frA9Vyv0hLDmY2w1BMFw4AAG+sXTUZci0oMuW9F8If+gzvuf7pQm1ujuGDWh1RtK/Y7QaZ/Cim7bpGj14d2OEdou+5lOjuX0usNtPGurvL6kGbAbmt3Nby90VywzCty5LLEYBoLiKoGU5ZJEEWvulVe03AhrRUa8l18umnIcVA+mJ0FgB5AKDEvhw5An9PZSHM0Veu2pvQugwFs8ZPmUkHUxBaYG6B6JJ04mBlKmJ0HkFK4QmtCeVxWz2qSTOQpdwUYUgWDZxqkCaGp4YskJJT6boTAE4NWWRB1V834qCUmmyaVqT0xGOD09gUQClptQjYXgyBVY4mINzy5+ipekWyGseK1KHUXvvF8j5ktPI3I8RuVuAuNqhhLXjNSqDLUHsRwMwQdxATNNucCV9Ll9SHU8PTHw02CODW/omY+k2ozI5oc2QYMxI0NlV9IMbUw9TLka5pGam/M4te07wBEEGxG4hR4R+JqtDhVpUwZ3PJsSOB4cUVwa53P1Eu9PjDa46r/6SnPH/APSoMYC5jhuI+oKP2nhi7AUWmo8EObLmWLiA4HfYHVZ/C4BlN4e11YvboXVJ7wQBcHhzV2Z7suDafgrWbHyl15zGf8KKrghpE3m978lpXVgSTlYJ4C3gCSo8S3MIt4AD2CD6klyx6LreRSMnjcQ4OaQSHtOomRPvZWex+kFV+IosflgvaLCCbomrs+VzZGAc3E0iNMwmOG+UzXen9IC/pmtnpq9uu+1/K36lBOdZP21jG/6gtJgw3XmAdUNWqAC5jvsgz+9h61kENwlT7Rw5T5f+Vr9jYFrW3H4nfie64B5AW8OawVDHN64DMDMi3dP0XoDa8AjmSmqEvLOf1W7gViMUs7tmmHtPIE+Xtv8ANGYjEqpxGLuZPyu9RojTzBetNNNFBTPZi9reSqNsY8ta5hDgHcrHuO9X3VoWozUGCDqCJae8Fc2FiUtaOxKqTjkX/cyg2t2Qw5oBJE3AJAE8RYDeiKWNJ0M+vobj1R2M6P033YerPAyWeeo9VW0dilrmnO0kEGG5iTB+HTenk65LUIP1YPJIPdihmI4Ei19OWqge7NUPCco8NT5kpAOzaneT2Q2OU6m6VZuS3Ix4w2fUlFrilyJ9XY3kAariu0fPzuuKCq25STGieGmaE+EnNE203Lq4TPXp7yjgCkaE1OCwEOgJ4XGhPaFRBzQnQuNTwFlkOtXVwJ8KizjVI0qMBPCyyBDSuvZIvdMYVKFChtGi2vTOGrGPmovPyO0v+E6O8DuQOGwrqTere3K5pcCDuMnz/wAo+vh8wtYi4PAqPaWz3YyjNMluIpD4QT9q0at5vAuOIsnK5eou1s5t9fY+9IP2jVAwVMkgDMLm25yy9TbFJutQHul3si9utnZFAH71P2equj0NHz1h3MYT6uLfZMyhBcyYl3SbyKFU6TUxoHnwA9yitlbepVXljz1U/wAN7vhJ4Pj4QeN43rtPo1h269Y/vcGjya2fVE08DSb8NGmO8F5/5kobdWZjCR9VPdC6mFc12VwIPDWeYjUc1Jg8MW1GuIgDebbuaidjXwBmMAQADAA4ACwCiJSij2vUPO5yjjQ7pBQD6zj/ACwePZEKofgJ1P1V1i29o9zf7QhXUlbm+5jdcfoRTil1dRrtwcL+K2+zNqCrTkHtN7LxvkW9dQszUw82Q+G2a5r87Kj2u4jfyINiO9MVXJeRXqOnc+Ymrr4k6QZVbisQAcurj8UfKOHeo3YqoRDnk8wA32FvBR02AaLVl6axAq+maeyJC5CVxKJgrhYkh5cAEJmW9rHUd6JqsumNAm5jwJ9lqO7walmcgLsPrNydTx3oDEYUl0DQn2IHurupQIE6jiLjz3dxQlO5Hn55nH2CbpnJac/qaq54V/8AtY3kpI6pXgnts8/8JIvfYB9Pp17FhjMGWEHcffgogEbtOtLso0Gvf/490IEi2dGrXFaIBPa1cCcFgMOaE4BNCeFReDgnhNCeCskFCdC4F1UWchPaFxdChCRqnYhgVNTeqMhbGoas806geyQRExwH1CKouSq0QbwtptcoE88Mh6WA1sHna22cVCGiwBmXRuEuHmq9z1f4LbFOmwNN9WFpBIIMggzaCPdZbpiyrhnB1PK6hUHYfBlrt7HCYzDdxHcU84uxJI5T/lNtomc9Q1MUG/E4DvIHushV2hVdq93gYHohsqIul+WCfU/CNXW6QUh80/ygn10Qx6VDcwnvIFvCVn8i6GIq6eCBu+TPSm5K9PrqBzstnafjpmIh44fiFkK4LGbL2rUw9QVKTi1w8iN4cN45LebOxtLGtmkBTri7qM2fxdRJ/tSd/TNfVE6fTdYsUJ/3AwxPDIUuQgwQQRrOsj2XXJRHQYOWLrWp5CSvShpUZcpHKFymlYNqoao3hz/fopyo3K0y8BhWI0MT6jhzHJC1cPMAczeTpA0J/wAI5wQ1eiREXEfVHrlgG6CkvBGMM3/3D/VHpaElEXldRu5i3Yvj/BYZp704FRBykalWPIeE8BNCeFg0OCeAmtT2rJY4BOASATgFRDsLgTwFyFRDiS7C4VCDgpGKJqkaVCMPw7lNUcgqdSFNnlWgTQLiaYuCNUVs2uyox+GxAzU3i/EfdqNO5zTCiqi6gr094+IXC3XY4MqypWRxmR2/sB+ErGk++9jho9h0ePqNxVYWr0unTGPouoVYbUpkmg8/KSP4Z4tMe3ALFf7BXzFvVPlpIMiACLHtGx711o2JrTgTqcZdpTFi61q0lLodUPxuYzxLj5CB6qxw/RGk34i5574HkL+qxLqa4+5qNE37GJLVYYHZtYkOptcCCCHfDBG8EwtqMHRojRjOZifM3KidtAfKHO8IHm6ECXVt/ahmHSN+WWeBDq9OMTlbWaLVB8w/7ojXmFXVBBIMSDHEeajbiqsz2W8ru8CbJ7BNzv1Sk5KXPudGmEocPwNXCE8tTShhxjlE4qZyhcrIROTCFIQmFWWQuC457dwLu/st8hc+iWIHZPdHmszitu1CSGgNHDU+ZTVVbn4E77o1/dv6Gh688KY/I36yUllRtWp9/wBB+iSZ/h7PlCf8XT8P/wB+ppmuUzSkkkmdVErSpGpJIbNokCkakkskJGhSALiSoofCRakkoRDVwlJJUaRwFPBSSVFsc1ymY9dSUMie5NSSUIREmm7OPzDjzHMKy2jtpvYL9XNtlF3RFzNkkkeD2DQtbBOSYE/GvPwsDebzJ/pbb1UL2vPxVHdzewPS/qkkg6FVcURNw7RoBPHf5m6ckks6GRxSMKSSspnHPTCkkrKGuKjK4krIRuKjcUklpEYLi6kMcfwn0CxBMpJLp9H4Zxf9SfMTkhcSSTxy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0" name="AutoShape 6" descr="data:image/jpeg;base64,/9j/4AAQSkZJRgABAQAAAQABAAD/2wCEAAkGBhQRERUTExQVFRUWGRgWGRgWFBgbFxgbGhoXGB4cGRgbHSogFyAkHhYYHzEgLycpLCwtHR8xNTEqNScrLykBCQoKDgwOGg8PGiokHSQ1LCksLCwvLy8sLCwtLSwqMCwpLDUpLDEsLCwsKSwsLCwuLCksLCksLCwsLC0sKSosLP/AABEIAIgAiAMBIgACEQEDEQH/xAAbAAACAwEBAQAAAAAAAAAAAAAFBgADBAIBB//EAD8QAAICAAQFAgQEBAMFCQAAAAECAxEABBIhBRMiMUEGUTJhcYEUI0KRUqGxwQdy0RUkYpLhFjNDY4KTsvDx/8QAGgEAAwEBAQEAAAAAAAAAAAAAAgMEAQAFBv/EAC0RAAEDBAAEBQMFAQAAAAAAAAEAAhEDEiExBBMiQVFhcaHwFIHBMpGx0eEj/9oADAMBAAIRAxEAPwDamXxauXwQTL4tXLY+oNVeHy5Q9cvixctgiuWxYMthZrIhSQ4ZfHQyuCYyuOxlsBz1vKQr8LifhcFxlce/hcZz1vJQY5THP4PfBr8LjmTK0pNE0CdhZ29h5xx4jC0UZKrHpdQGLyONJUHRA7Alu2k/rHuQKGO836NVaAnFs2kAp3Petjf8sZ8jxE10S18tRBH1U9sFIOIsTu5JPtuf5Y8w8VXB/UvQ+lpxpLPEeCtC+h6vYgg7Ee/8sYXyeG3iuVYsCykWBV9z3P774HPk8epS4guYC7agfRAcQEuvlMZ5MnhkfJ4okyeHisl8tLT5TEwdfI4mD5qyxHkhxcsONKQ4p4nnvwyCQAMdaAA+bO4/YHHjOqq8MXa5U+x/Y47WHBPh/HophavR/hY0w/fY40ZmNCLNX4Ni/wDrib6g9wmmlCELDjsQ40UBVkAEgWe1ntjUMj9f2xpqQuDEPEOOuTjW0VGu/wDb64wvx1YpmhYV0hgw3aj7r3IsHfGGoey0Mld8jGPNZvlSgeCt/wAzjfDndV6Hu991P9xtgB6nnCyJuN18drBPbAipOEYpwUYizsTfEqn/ADKD/XBCHNRj4Qo+gA/phHWUmgO5IA+pIHfxhjy3piQDqlUH2AJH77YXhMIhEM/KHWvN3gc2Wxti4c0fcgj3Hv8AftjvlYcx9owlPaCUJbLYqbK4MvDXcH9sXx5OJhs1/Rh/TB8+EvlyllspiYP5vIqvZt/YkX/LEw0V5CHlrO0ir8TAfU4p4vCHy7DTrBrtv5HUPphZyPGppFUMrMQB8aLY/wDUSFP1wTz+aMnLjBRmVSzKDdEMKNCg1bbgUMR35yqbMYVCcEr4ZFI9msH963wQ4XCUkUHTv/xdvsaO/jA/nuDuftpr+gxvzWbhjg1ayK6iXHR8ySQFX7fzwMtlMIK28YyH4n/dgdN07Ne6hTYAX9ZN9jtXffHOT9EJGBc07fLUFX/lA2wtZ7iRdlbsulSr3uRWxB7415bizh0EmZkSMmibJI9hvfnzjiUIYQi3HM9/s6JpD1oAxCBQN1F7m7Nmt/5YBcMY5mGGaWQCeReYW09ID7iNKooiiqo2TZNnDDxDJ5TMxlHnDA2CearMbFEEEWfpWFWCDkRpCSG5I5QYAjUE2B0n4TVWN8CXRko2NnSaeHcH7FpFYf5WP/yYjFnqvhcb5fX+uPdW87kWtexvt4wHy2eUDYm/rj1+M30FdQUgtr+E1vVDc37mh9cCXYwtsMpO9QeoEyiqWYajegd7ryR4G4/tjjJf4unSBpmjNdkIdfsC4/oMfRI+NZWUANl4zt/BEwr7jCH/AIncOymW/D5vL5WNX5pVlqo3UIW3VT0kGusURtgpIQnO0yehfWiZ6d01SalTUOaVtxYB0KthQu1217jbvh9jWsKvobLvOkeek5SmSLSkcUYARGIYBpD1MdrrYb9vOGzGSe6B0A4VOazqxrbXXbYYW+JOkklgBQR+rzud9u2NfGcw9sDQAoD297s+axk4XxuHcnqo0XXft4Pkf3vHaTGiBK8gjMTBrWiPlR+jD/79cTGnM8ShcHTRajpKppo/M4mHCT2SyEAi9LyrZd41A3IjBZq+YOkADtYvGbPehlnQy8125YJXo0OtCyVdTvddqPjFMXqqUdevVZ7gqwuh9KJHyxrT1VLIrbEqAbLUFGx20g2x+wGEEgGDtUNpuIuGkurwqeuniGaruASCa7dzvglwT0XlZpLzU8uYcAFVmlOlu+4AO9V2v+mLmzIYe23+n/XFCPTfCSpsWFVgDdgMrfW72O/thYyUThhOI4JABQVAB7N8I/cge/asfMvXvFlRSkZUssmxutgG7exNjuO2HzJZVnSjpC/+YQqf+2pOv6HHzb19wU5jOSGDrX9ZLC+ZQLHfsDYNeMMSx4ILkPWc8RFBPkWBJ+gVSNX0x9Q9I5qGSQ/i2Bc9XUKUsf4/A22A2Gxx8z4V6dzmXcSw0jjsweOx+94LcRzOZvmzNGJGMZBioXp5gJbTtZ1/64VUMCU+jTu6dEr7vHlYq2SKvkqVhb9QZWFd4tOp7sA2tiiD7A4TV5ukdfgfpX5f8PzxUZTFKpLsxKdVm9i+23YfD4GOuBGljaNp2nzKelAtM5BYi+mNSP8AmO5xj9XenkaGMlVlZnEQEiiuvtpv4KI7jv58YWofXMkFoTIoHbswI8EfasZc/wCs3nqy3QdfVQ/SxFKDt9cdzmwmHhasydIyud/DtyopNBQBKHRYUAAhTsQR2xs/7TT9jMR9ls/TbC/FnFnA1AMd9mW/2OC3Dc6YdkRF+YUA/vV4ax7X5BU72OGCEfzYIjKkXI6qBZ3JegO/z2+VYWpf8Nsy2kieONg7OSvNumoVqAH8PtWNHEeLG2lcnoAqu/Trbp+fc/tj3h3r9pBaMko966hf8Q7g/X98c4Tta28Zat2U4LJFLT7hnUJTMwAuzZPn5YmC3Cc7JPTuF0g7BfDV3+Z3rEw0EgQpnyTlfMuDSqWdQoAFNS3v3W++DWTI6lAAsMKBpiSCABewPiz2wqRTLDPLy1eRI/y3JXSwJelpdRZhqWrA9sMXDJ9ctRIXderTVkAUTe9jvVdydhhVQ5VNIdOVoiyw6kMgEiagRsQWVNWlGHxAe/n7YEcBzvOH4hdYJBhZBVGmG7A/qX+5wTfiES5iXMLDIJVDc4rTGIlqI5Ye0J/jAAAB3xmXi2sk7uF2Z9FdRura6ZmAu9sRtqEbG534KgNDhAOv5RKTMPWyt2PkAbee/n64XcqtSyEnctq6fh+FcFcznFUVW/gEjz9+2AfF2OWCyySIokZgBqFitupDuLC3dVhoKFwAW+VjRbUex2H977+cD+NDoj+4/Y3ilPUUGm2kFbjYk6vkAO5x5FnkzbVEWYRhmNqwFMw3s+Rf7YGrNhTeHLea3KZVXa9+w/tjHm9LR9N6wzA7HZSBpLNXYkP5x6uaYBk21KaNqLG3nGDPenpWymtRNJLI9Eo2kEENsR5AUNvtWoDe8Ip1eabW7CrdQ5fU4jOlm43XTXah/T+WKJxSA3VWCPf8sDv8iRjqaXWikgjpXYgg7AjsQPGME/E25fKI2167Le4r4au6X+WBBkkKypTik2UycBbYfLUf3/8A3BpW3wr+n83sb+f9R/pg7DNd4fw/SCvJqCStnEEblgpY6jqO+66STRr5j98L2Tyqq1oFBb4iB39q3odz43wS4rE+WQu2Ycq40iLnNQa70tEdlGkXq3o1sLwCy/GFLC6H1Hb7/t4w0VMrRSkYX2TgGW0ZeMe4u/qcTAHNcblPIUGTLw6VUuFRiSP8rbbDtRAG+PMNFUOyFGeGds/wVlHoeAyRyOdLuNhJ0M/kuPBNkbEfXFOY4zkXzKvCW/EMwDOjUgEZ09YalYkAbgFjW17Y2/gQ2YjaeBVZkCM7P+WGFlVj0vRJAPSKJ2vF3COAyR6lj5DRklm5aig2rqUoR1Gtq7beMTVC4DoG/P3Wtexw2QY8gPTzS7+GVkeGKVNK/BqZiU1MxBVl6oiTYo2vUe3inh8UkGZEWY1WX0qaDc0qUU0arTbfFXiq84ZeLxQiSGR43YIz6XghBdqohWIulNMd+/kjyQ4hwwOIphoBW3RX3Go0bXlnpY7XvROF2sc2ZmE6lUNMw4bn3188Ei+u+DNztIRxANA1RxLau12slHU9kiu1Ch737muFzZdSyZpVdIOYv5a62VBQQyMSHWwoJJ8eaw5Zvik0bOyrCGIMioy0XIAHxWKOxG934whcfy8+ZWPMFVIdmktJr0rpBPORtoY2HdiSFqq3xrXGqeh3sii1suaI90bn9PO+WywaaTSamlEiIC7k6tUdEqvc7AdiCbvG0enmMwjgXlpywQ/xDUWJekcnx0kbimB+i56dykksTK+aeKLLp0lf+6ViCegyKHZVApq2N0Dhy9O+oWzMaN1yEEhH5BVNXbuOwFi+2F1Hm899YAyPumARTluh6+vhlW5T0c69TOmoaANjZoAEtewugQN6x5l+CSrM6yBEjZqRtSkk0pUBAP1NqJJ3sdzeNWZlkCCIKqk6kfQxdUJUG01UTRH2se5wvy+pBBMqu0spdLIMQRQyhiCSt2QqttQqruu2202vgTnecJLXVHjMT2/xJfrPMZibNzRIpUJL06xR21AuXNctSw2B2phRrfHHEOFQzsDNJKZFYxRpCY5XZT1JeldAOx3sbg+MHeMQZnMVmZZE0FzGvLCPIysQURlQWi7Gn3IBO2Cz5WE5qLnRZQrNEzRyoOUyqlbDYXYag1e/YbY18jLGn7fkp5kNtcfWdY8NSUD4b6EMZRneRmNuU0oOm9rKuaobla38HbG/KzxMZQqOUiUTsv5iBlTcCRmA0FhdC72+uPOH8RycZRecuYEjsIlQOGDGiQwugpJRVBuyce5iefijs0qLHlxC4SOV2ilkcjYKXWxpegX06B8I1d8MYHucbh4eiVVc2lDW59lZls/HxGGaT8MYsuKCyOqv1jvUmzJ2Fm63o45zvppdQc5qPqIIEUeqhsSgYEajsa1DfAng3q+GMqr81cuF0SxctZVckuW1lDpGoszGwDS9NDbG7iAgmlQZGLLRmUFFJKlZDqUjpLCgCNtIYmiKBrGvogmWo6VWwhrjBOfk90WWeKeT8N1yNsy/koosC+pPAAO5870cTFWdzjQPHBAydZXTQ1xyvotxrl21KV+EkUpFb4mALWtPUSiukAsIjziVVD65yiwtHm2BYEMVQsJFZd10hV6W3rvd3dYLem+JzZ1nmimiWHYKqKdRpQevTY1/Rj3qrwBHqPhGYzMTJBFNrJ5zywuZLIUKwHZ7OxO57bVeHPMTuqxpE8SrGd00k2B2C0AFHcb0MMIp02WuxhQ3uc8va3flKtyUEcsRK6hKNVdJQ2NgNMg9/cYHcOzUUI/DyuEagAphClWOmqobfXzeOeHcbUW9ysuthv2RmshS9XVj54xZzP5WbNfipJQyRxEGNUfWCh6yxqnAsL7g1iOm0OZ0CO3qFSGdRFSTGcdisPqQseL5aFQHVY9TJoOt1bmA0Ds2kLfgC/OCx4NDzo3dGD2CGFiWwtdcYALKKHysfLB709NE0JkQEqNQBPVKQNx2AIJ26e94VeIerZpZWEHDM2J1peY8Q2UU2lqYI2x2Gvz9sUO4cOYLf2nf3U/NLTa73/pWcfkeM80mKQo4VGdtBYNuVkDUKADEb7YMfipTBG6KsiENzDC7EUaACqBbbH5bk2awqcIDztq4mk8fIZmRiOkEEt1AWAEHnsbO+wx1nuMGMTZgrohLcwSla1uzBEaNfJNlirChv9xZRYzUTrC0k1RMxHj+AjnFuIw5fLgrKhRrCRSF3Z2BBKmRj0AWL9qwO4P6mzDy7wR5ePV0zEaoQOzfmAfExNDsD98YuFZ/LZ3W+Ym5hiDM1RDSyAbudQILaWNmgaHuMHc3w+LMIsiJFJCo0RhzULISL/JA2INhXCnzYo3hxp2uu8EMsLA0b2f6VXEMhBJHmWiKsRTPIJAmXD6QSuoio999tw3kYV8/6dmzcMTo6zy5da5Uahogjad0dHBDih2O9dsNPG+FQOAg5bvEGCrq5LxmvjrcMKA8H774FcJyjcPkBGaRFlFqpiRdRrYSspCNpu9aoMZeAfA+XdN63QDkecoBwrIJK8IzUk8ZeROVTrJYZSWLB11RltMQDMS4PkgXhi9TekHdI5mlnZr0s0oCsE6iAJETXGdR27g2cU+oGRWSaOISLJpJlitUYiyAYmFSXu2ra+47YDDiWbbMMIZy4la1JlDcugNnQNcaLV6rNDuCTji8vMkxHzKZyixgeBIO47ei7y2UgaGXXmHXNqNNPK86KvxKvMOk2QTY29qNbd8dWWfLxxvl3T8MzFJVy0oRons/+EpG/Q1qbBWzd4KcS9PxuQ+anjizZvqiGtJ4hp6JUk0h6JNHatt7Gxr05mTy/wAO2aMrJWgxxkEL/wAeotsLUCm7Ve+Gh9wuZBKmcCGhrpifnyUppwszcniEgrKxaSvMLhmdTpI0NsEeb8zWT8IAoViYPZucZcu60wVirQsRIC36nJJqlr4BuaB2IxMY510GYVfDUCGm5v7ED8I6fT2XaRnEESTCqkjVVYjt28bAjteM+b9LI84Yv4WlfUDfarWtQAA28WffBnN5aOy7UGboDfq+gbxtjPnuAmYxsJmASwdlYGyPB2BHvgq1Fr+q2SoqNVzTEwEO4p+TPbMIlMagL3WluvrRs+4v74E8H4AI5pOXy+Q4D6/Ic2egOSSQR27Y+g8tSKIsVW++1Vv9sBMx6XCL/uxERAarGsE+NmO2/wDXtiSrw1QuvaZ1jSfT4hltpWXi+bNFERpi0dNWlFLajWrcbjua79sVxrmcvGojkSZWZtRdWi0sQTsBfc3429h418I4NLJGrZq45ANBEbimUdi1WAbLdq2xsi9O27mSQyIWLBSKIvt1Xe3jth3/AHyBHl5JA5Rg5QL/AGoYWL5pJkRquZHEkIb4QCCodfBog2ffGngvDoJ4GEiNODqjkDIeWTtbCP8ATdDt2OGV+GxNEYSitGdirCwfO99/rjvJZKOBBHEioi9lUUBg2UbdxOz6rHVAQYme3okHg/8Ah7l4syypLNyNR0xdIIf2aT4nUUaUja8EvWMzRoVWVudEhlQoqdK7g6kZha6VNnstD3otoyaa+ZoXX/FW/wC+OpcujfEqkkFTag7HuDfg+2CDHEEPMoLwHBzEm8EgWbKl7EpdC2nlgczYkKzgXdfcH6YrzHpfKZrKAOrowBdHOpcyh86S++5UCqoj574d8vl0jXQiqijsqgAfsMDPUiuYgEjMgLDUFI1gDcFbI8gYyxtJpLRlHe6o8XHHsvkWd4e+UKNI8ubgOrYLJE8b0AGLKaLAEgfUg4Y24DHlXhlBzMSakOhgCGYISOmtTedVbd774bYOH0v5qyKSFLPzO1G6NbCrrt574z+pfTRziRrG6lFe2DMwI7bo621gFhV73hQovf1OOfm1X9Uyn0tBjMrH6m4SudyyMOSJrV15sVq1qRpsbkU17WLA2wp5SPkK+WniD0wZIstzlj1UfzKA0uDYFEgWKOPqUnCIjCsAWo1ChQCQV0/DRuwR73jBxb02k2WECkoAwcN3OoG7Oqw3c3eH2OlJZWZFrtfhYOE5BXGp4YBmyo5waEG7qjfkH3H08XiY05Dhs2WSGKNtaLszORq3Yk7V2o0AKrEwwSMQlOABw7C0TwrIAGFj2NV9xjXE4AAGwGwA8YmJh5UytWTFgkxMTCyES6D46D4mJjly91461YmJjFy6THVYmJjkK5K45Jx7iY5cFhzuYcMAqhlIo7gUfnfcY0KAopQAPkMTEwXZEuS+OC+PcTGwhVbSYmJiYKAt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72" name="Picture 8" descr="http://www.omeopatiapossibile.it/wp-content/uploads/2009/08/farmaci_992009-122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1835274" cy="169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381000"/>
            <a:ext cx="837584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È necessario un lavoro di équipe per la gestione del paziente ( </a:t>
            </a:r>
            <a:r>
              <a:rPr lang="it-IT" dirty="0" err="1" smtClean="0"/>
              <a:t>es</a:t>
            </a:r>
            <a:r>
              <a:rPr lang="it-IT" dirty="0" smtClean="0"/>
              <a:t> con il radiologo, neurologo, ortopedico, </a:t>
            </a:r>
            <a:r>
              <a:rPr lang="it-IT" dirty="0" err="1" smtClean="0"/>
              <a:t>gastroenterologo…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1202" name="AutoShape 2" descr="data:image/jpeg;base64,/9j/4AAQSkZJRgABAQAAAQABAAD/2wCEAAkGBhQSEBQUEBQUFBQVFBUUFxQVFRUWFBgUFxQVFBQVFRcXHCYeFxojGRQUHy8gIycpLCwsFR4xNTAqNSYrLCkBCQoKDgwOGg8PGi0gHxwsLCwsKSwsLCksLCkpKSwsLCwpLCwsKSwsLCwsLCksLCkpKSwpLCkpLCwpKSksLCkpKf/AABEIALcBFAMBIgACEQEDEQH/xAAcAAABBQEBAQAAAAAAAAAAAAAFAAIDBAYBBwj/xABFEAACAQIEAgcFBQYEAwkAAAABAgADEQQSITEFQQYiUWFxgZEHEzKhsUJSYsHRFCNygpLwFrLC4RXS8SQlMzVTVHN0s//EABkBAAMBAQEAAAAAAAAAAAAAAAABAgMEBf/EACgRAAMAAgICAwABBAMBAAAAAAABAgMRITESQQQTUXEiMkKBFJGhBf/aAAwDAQACEQMRAD8ApBZIqziiSqJ4jOw4qSVViUSVRJHsSrJkEaqyZRAB6SxTaQoJKogItU6ktU6koLJVMexBJXjryklWSirK2BHxHiq0hbdzsv5nugBVes5Y3J5nkOzaXcXwwNUJViWY3IPIHmTyHdLAw7oMqBbdoOvz2lzr2S9kaoqDl3nQ9liCNRHikz6toPn5dgllKGoL9ZgLDsHh+s67yqyekJT+lapTFrWFpTekOWkuVGlWpMdl6KlRZWqOR2y3UlaoI/INFR8V/e0ibESWosqVKctMNDjXkbVpXqJ3yJiRKQiy1SRs8qNiP72nBVJlaEWWbvjDVkYEcFjAV520cFjgsWwGhYmXSSBZ1l0MNjG5YsklCzoSLYEWSdk2SKAy6okqyNZKs52DJFkqiRrJViAkUSVRIlkqwAejDtEmDSkuBLXNxYnQec5+yW7R5sJyvLlT/s3/AAa+MP8AyCYkiwWEYbMfUGJq1UbEn+W/0i/5TX90Nf6D6/xhcGMr1Day76a9g52go8ScbgeYInV4ueajyP6yl8vH74F9dBmkoA6vj337SeZjrwZT4wvNW+R+knXiiHmR4giWvkY37F4V+FlmkbGRnHJyYfn6TpqroLi52Fxc23sOc1m5rp7Jaa7I3MgeWHEgcSgK7yu8tOJXcQAp1BK1QS7UWVqiykBScSB1lt1kDLLQgfUXrGOUR9ResY5FmhJ1Vjws6qzj4hV3YCIB4WOCymeKrsoLeAjWxtQ7KF8d/wC/KUopidJBELI61ZVBuwHnr6Qcyu3xMfD+/wBIxsPYHwMv6n7J80EDxBeQJ+X11+U6KzttYfM/P9IJpuQfT6SwuNK7SvrQnYSXCMftN62+looNbijRQ8BeRpFkiyNZIs4WdBKslUyJZIskRMpkimRLJFEAHN8I3+1t4yanWtrbutmPrbUSmV19fqZZRF2v/nB+Rmy6MyxWc2Ft/WVjVNyLA/yjwjOJ416CKVpPVzZtFDuQQt1vzAJ0kNDitVnpXRUVkRqgZgChbdQGIbTTcc5euNgX6SXGq2se8SDS+qn1v4bgxlHizmoVNJ7WYq/2DYE7+XzEq0ONIAxxKrQa9wrkkkWXrDQG12ttvJ8dj5ReRUvtbvIX52k37Ov3h8/1jKWKpOpYMpGx6xA1156bax+HFN1BTUEnUEEXG8yrDjruV/0WrpeyLFUlRGd2AVAWY3vYDc7EwbR4jhqtWnkr0zUQkIutzfUjlfbbuhHjNK2Hqg9UGmUzMAQM3VBOXUi5EzHBujLh6FQGkVRkbOpYFlBbObFd9beUeP4+KH5StMKuqWmbFjIWkpMiaSBC8hcSZpE0BldxK9RZaYSBxGIp1Fld1lx1laqJSAoVR1pT4himTLltrpt3j9YQqjrQfxZbmn4/ms3jloiujuNwjLTZndu4ba9lufoICLmeh8U4YBhqul7ISLm9j2685gCs7qhLo5YpvsL9GaWYvcE6Dw31hj9i6172HYRGdCcMGSqTyYD1UGHqhpruV9f+suVwRT5BBwgPOVcdgsqMddobfGUraAsewAX+ZEH47iSPRqBaZXS1yR2js5SLS0VO9gOpRyqjfeH0kLUyeU0fEcCBgcC/N0qX8ntAxp6eZmKfBq0Uxh/CKW8s5HsDSLJFnl1XphiT9uw7gBJKPTKuhvnz9xE5n8azb7EeorJVEw3D/aASQKiLY81vNngMdTqqGpsGHcfrOe8dT2VvZcRZMiRqLLFNJAyBWUfEOZ7dr+IlvDqh3yi29yQfK52kuBoA5rjZz9BCFPCL2fM/rOiVwZsH4vhtNwlmZSpLKyMQM1rdYjca7R2D4QPdqKjLUfLYuRcsQTYkNcnTt7JexFAKBbTf+9Y+lWvYaC3aJWhGe/4LVVkIrIch2ylSFLddQQNARpl7pY4lwo1F6rKu/WNjrcZR1gRbe4hU0zmJtz3BjKmbL1r8vW+u0NADKHAEylapWqDUzgPkIXuWwFgLmFBhjvcb90ipUrnYmWkpW2Vh4H/aLQ9g3H4W6OAGJKsBm+HNbq37r2gjDpiVKB1AXmEIZQL99jteaavT2ve/4t+3slVz22+X6Q0BTaROZZqJKzic5oD8ZjsnKDD0lB0CH10hDGi8DNhNYJr2X4bCeHxublJnEq4WkBLpEZOiu6ylW3l6rKVURoTKlXeD+K/Y8T/phCtv5SjxMfB4n/TN8faM66NFxXjTNh6i5FAZCL9a9vW0wdp7tx7obTo4DEuCWb3DnrAHW19Cdp4a6z0bOSFoO9FsC9TPkVmAIvYEgG2l+U0LcEqfaCr/ABOo/OUegK9Sr/Ev+WaSphR2frElwDfIHo8HU71qXkWf6Cc4vwmkmHqMKrMwW4ApkLuNyTe0Lrhbb37dTeVOPj/stX+H8xJpLQ5bK/EV/wC6eG+Ff/8AQf35zPlOr/MfoIdxNW/CsAOw1/XOPyggDq+f5TFmxXCRSbLFEGjymdE5FOwglp1bQpwjitSm4ZCRY6i9gYLpLmIA3Jmy4DwNUI96ubNazbic2e5lcnRih10eh8ExXvaSvrqIXp04N4LSCplGluUMUiO2eZw+i6TT0yso6zdUnrciR9lewySpWdTpTY2BNhnJNhsNZNSRs1TKCesuxt9gfpA/GumKUHNMElxupawHdcTG4yN8U0Ca/B+F6Vt7zJ7m9zbKtR2qdmzD5aQ3iV625Hz+d+6ZOh03YMMygA81c38gwsZpTiwQpJJutxtz2vOuKb7MfCp/ueyzh00vcm19NRr62kRD33IH8WtvWLC1V3DeoHpeSVnU7MoPiv5zQDlWpVuMtrd5BPneWSzXHWy3Ubai/wDdoP8A2pfvr6fnaPxXEaarmzr1UJ+NAdBfY85lGLxp1tvfp9f6Ld7WhvFuktChlWpW651st81u8AaDxkmFxi1FzU3VwdutfT5TxzhxfFYl6lRiAxJJ5m+w9JsejdQYfGGkW/d1Kd1LECzLyNzYG0t0lXiV4Px8jX16co1Ehl6YZbjXsIgTiuI9yuZhzsLTDab0CGVOE5rZmVQebED0vLlPoNmFw3ncETx7iWMq4h2qvcm5tfZV5Adk9I9kvSwMjUKhOcagE8u6brHIeVIOf4TFMam8GY3CZdpruIYq8zHFKlpNSl0JNsC1JSrmW6t++Uqym+0lIZVrb+kpcSPwfxH8pbxAIIuLSjxE3yfxfpNo7RFdH0H0u/8ALsT/APXqf5DPmysf7856N029o2KZGRFpUqFRCoDKXqMjaEsbgISNbAG195g/2ItTNS66Zr8ttdu8TreeH0zP6q30aT2f/DV/iX/JNS5mY9nJBFX+Jf8AKZqq62M2no567IS3bM1x7pTQalUpUyXYi10F0Bvza9uXKWOl3EglEJdh726krobaXHneYnOLEU1Pj2H9LaHwE5suXT0b48e+TX0rtw7CD7pq/NgZUZdPP8pT6N1agw9RWBsGzi2q2NlPnty5S1XraSIfki7nTFaKVxUMUvRJ5dOxyJc2EM4DgJzLnIPOw19Z0XkmOxxjdvSIOB4dGYq9wT8JH5TXcOo1Ub3WZSLA5jfVdwR2aiB6nC2LqxIUKbgDfSanDG4HcLX7J5mfJ5co9DDj8eA01PMgIvm01GhBGht3EWh/heGyqLkk8yTeBOGXIsN9Jo6RnLj5HnegL0n4W5LV0qhAtPUHNuLm+htPH2xJdmYkkk3nqXtF48lHCtTzDO+gXnbtM8gw1TSd+GP6WzgSSZpuDI1R15hTr4T0Gv0cXEhXasQQLWRBoB26zzfgWJtqDaepdGq2akGuh71JJ89NJzZE/M6KmKx6ooD2f0+dWp/SscPZ/R51Knon6TR553PA5Ppx/hnR7P6H36vqn/LO1egNAKSDVJtpqtv8u00S1QCLy7xbGM9IC/K2ndoZSnaBYca9I8qXBLTYKDsw1F9ddZruF9GKdXLUfOcpYrY9u99NoBpcLqLUICXF9GNsoF+c3PRsmidT8QsbyZTdcndkpeGkXKCZAFGoAsJFxY0Wp5a7IgbQF2C69xMfx7GJh1ao7ZaYUvfw3A7T3d8+f+k/SR8ZXapUNhsickTko7+ZPMzRfH8nwcrvRqK2EWlUNPOHUk2yEOMt9L2JsZp+hnRs0nOIBQBlsoPxb6nsnnfQyjSeq1OrVNEsOo2pUv8Adaw0vrrpNH0gxT4WhZK7ZiRZUdgL8n0P+xjqXN6/To8leP8Ag2/GuKuLjOPACx9ZluJcQ92jVCC9tTrbTtvM10d48atXJiHJZvhY7luxj2zVvaxUrobixsQRfn9Y3DT/AKjLyTXBj8R02a91GUHlddPlKo6VsTe6jxC/8s27cMwzr+8pre99AB8xIW4HhAuUUri97d/bvf8AvnNlU/hnpg7AYqo9LOXA2sAtPUHvtK2PqaoTtn18OcK1MLTSmy07qNwDrbnYHs0m16K9CUGG95iqatUqi6I6g5E3BAYGzt8haTvnYzNY7AUnW5Z20C5Tb7IsG7rjl3zKElUdSdLNbv1GX5XHlPQulXCf2bJuVqBh1Rswt1fmJf4H0Mphr1MpJChkNiRpci3ZynHjmlWmdeW5c7RlfZjqK47DTPqGH5TX4jfUTvEeCjCsXwdFFNSwdQbDqA5SFBCg9Zr2gPF4/EEZTSN20GU6g7ad89mKTk8m50yXjGCSovXHwkEW7Sbbc4DoYRLdUD5H1no/DuAmnRGbrVSLsb7NvlXs7Lwfjeg+chlqGncksAobMT2ai0875Meb3J6Xxcv1zqjJ4PAe9V6NM5ajWIsPsroS3ddgIMxnBq+HW1amwsbZtSh7LMNJ6twbo1Tw92UEuwALNqxA1A7ANzYSzjaAdGRhdGBDA81OhjxJxOiMtK62jxZakUr8S/c1qlJrg03ZdR2HQ+YsfOdnSc/J59SpEmwms6P4VxfNy2Mlw+FAaxFj4azQUMOy0WqLSeoF+6L+ZtObLneThI78WJRy2VhhMxj8Ni0zlVOo3v8AlAWNxtaq1s+VCNAvVFueo1PfLX/DQuQFiWyg3Gw127e/WYONLTfZsq3/AAbbg495UVUIFwSTyW3OXekXFv2TDvUfdRYW5tsJnuj9J6LllN7ixv2byv7RazvSGbWnvb8faZGJT5eJn8hPW10eY8Qx71qjVKhLMxuSZ2gdJWMvYBQQQd57N6Unnxyw50X4Z79/d3y9Um52FheHOjPGGw1YqSGpFir2OgI0zjugfDYdqeHq1ENsq68tCbWErY3C1qNBKgVlXTXlr2zha8649m7aS5PZkrAgEG4O0cHnnHR/pRif2a5pNkFwtbKSoAtfu3I1lXFcXquTmqOf5jb0GkcfHdezGr0egcT4r7qpSGUNmLHUkbW2t4wnQ4kK17DLYjS991/2nlvC6haoLk6dpmrwXEXpMSUJB5rr9JhW4yeDfB0zCrH5JcmlpYXr3PKTcQxPuqWYgm3JdT32gan0mB+y39LfpLFbjIqAAKdNdRYfON1KXZCim+jP9O+MPi8AQoCrTZXyjUkfCbnzv5TzjjHR80aVN2cF3OqC1wLXFu3nrPRF4bbOhN6bhlA1JCsCNTsd55rh6BLFWBYjqi121va+mugvNfiW3vnor5GNLTS7FwbHmjWp1UJDI6sO3Qzf8WxS4ti2YEkBesADoLWNtD/1g7CdEadQDJSrnTf3L29SLSHFdAccWth6VU37lXn3m8dUslfn8hC+pbfIE4zwCphmVyVysdAD1lIOx+t5ouC9JjVUJUJ94Bvb4gOenOXX9lfEKiKKqZSotbMrC/M3B5zvDvZDiRUU1KlKmoN/tlvSwHzmm9zqnyjCtb3PQ6pSY6+8Ze4KAB5kSo6a6ux/nt8hPQML7PaQAzuWI55VB+d43G8LwGFI98+U7hSxJPZ1UEyTGRdDuguoxGKQhF6yI5zZzyZgT8I3sdz3TSYnjV8VQGti+Unvyt/flM/xv2lrdEUfuyDeoQNTYAC26jfWCcNjzUY1lWqVQ3z5GNMH8J/IX3it1PplxKr2em8RwK1xSz2vSqrVtb4rAiw8SR6Srja5AJ6ty6fDbRQwvc8/9pW4LxakaY/aHKOutictxsLj8jBeO6RU0qkoqFMwGpuCSc2Y690TySlv9CcdU9fgQ9oJCYR6pXP7sq1rj72QkdnxTyvBcaOIrKiU2BJ3znqgaltuU9K4vxtcXh6lOwyVEKMbgkBgRcEc+flMxw/g1HD39yGJI1b4mPpsO4RP5sxDU8t9FL4rqk66NZ0f489TECk9mtTZi9yGNioFxs2++k1OQXv8/wBJ4vwqtUqYo16VT3YpnIAynrqfjBBtodvKa2r0hxCOV/dNbQ2dgb2BtYr2GRGRROrfPsq8bqv6FwanjuM93TLLa4tYHbe0xHG+keIIstZkuQOplXn3CO4hxWrVADZALgmzXOnlBTtmrUx2Nf01+tphkyu8iUPg6MeJRDdrkxPF+JmvWZ6pZmOl9zYaC5Ot7RQfVJzHxP1M5PbULR5To9b4l0bR/jXXk66GFOBYIUKOUEsRcknS4hFVFtASOY/2iekApI1HPwnn+K7OvyetAXi3QKjiBnoEUqtw5uLqW53HK4uPOYTj3AKuGqtnRgGAKtY5ScpUgHyGk9JGOKsezT0g/pF0wApmllDX3BFxbsk00uS4dPhGU4fidFI5gQlxTBCvh3QjdT9IOw9VGF0GUdkK4Br6GcVvT8kdmuNM8Nr0CjMpGoJHpJsATnAAJvoLAk38BNlxnoXnxRK1lXM2oytcflfTtG8M9HegFEVLs9fOp0AygE87XQ8jtrvvPXfysbnvlnnLBae9cIF8I6I4mqgzMFp5wTSJOdwNSANvIzV4vF0chp1iqgjKVqdXTwaaPh3ClpnrriWXbKBTAA5i4QNY+M0i8UoMgRqVTKABlZLiw01LGc8qn/f/AOBkc/4ni2E6WUsIPc0yrINLZiy2NzcG22p0g/CcOOIu6tRpBmYhWZlIGY2GUKSNJ7i9TBLp+zoD2+4S2veAZMtJLfukQfiVAigdwFmb5eM1jxxtue2RkusiSfo8aw3RlFYZsdh1J0CqKzEnstlF/KajC9CMSQClWmy9oLj8vlNdw/o5QoMXp01znd7DN4D7o7hJ2pAm5otf7y5QfVWBmeTxutsvHdQtIA0OhNQr1qrX/CNPU7y3Q6C2+J2b+YfS35w5RDW6r1F7qgDfXX5x+JoNUUhqjqDofdkIf6hdh5ERLHj/AAbzX+mdxeFweHOWvUp02OwqsL+l7zv/ABiigASvSfsFJS5IvbQUgT8oQw3RTCpqtFCfvNd2PiXuTCVOmFFkAUdigKPQR6ldIh1VdgbC8TaoRahiLfeankHj+8INvKGUZhsx+v1ivOgxb/BDxiX7fkI2pUZt2a3YDYfKKcvHtiIlogbC0ZVwyN8aq38ShvqJdw9JXIBYhj9kga+B5+G8tjhA7WPpKUNi2BDwmgd6NP8ApA+kVLg1BfhooNb897Wva+ukOnhq8r+saeGjkTG4Y9g6rhLqMhFM33CIfKzC0rPRr/ZqUGt9/DD6q0MHh55H5SJ8Cw1JHrJ8WgBC18apvfDsPuovuz6sDGpxGs/Vr0aqjtR6VRT/AElT8oRqCRhYbAZSwNNwcy5u6ot/k0o43o/h2Y/ursdTkzZrnmbG0LU5Lng2muUUm10zJ/4OUn7aD+PMfSxHzjqXQ9FYMKlTMOfUPO40K6zTu0iLzJSk9pGjyU1ps89xfspR3Zv2iqMzFjdEY3JJOvPUzs3xeKdH2V+mPigRguIjsb6wqrq47Li20x3DsTf4WB89Zo+H49hoykjuEg1APHy9JbgbGxP4e0TKVqObXees8RoLiKLJl1I0uP7tPJ+LYSphXyVAVOtidiORB5znyprk6cFLo5gKWW4hbCvYwbwwVaxtTpl+8Cy+bHQes0v+HGp0nqV6lNMqghVuxuSB1msABrymX11ZrVzPZmOktRfeLttfz7Zo+gWGaoGcZiqkWP4rcrm0PDB4JVuEZ2BGq02YkWt2XMvUOKgLlp4etl5dRaa+jNedEfHS1v0c9/I2mkWKdM/iP8wA+ks08OeSr5lj+Ygmvxkr8SJT1v8AvcQi28At+yVqnTFV3xOETuXPVPyM6kkcjZpP2c7dUD8ItrIGSxsd5manTSl/7qof/iw6r83E5S6dUgLWxFT8TlL+GmwhWNvpE+S/TTETtplqnTi/wUf6n/QSP/E2KfSnTUX+6juf0k/TQ/NGsM6IF4FxlnY0sRpVGxtlv3FeTfWHAsipcvTGnsaRGkSW04ZIyHLHBY60WWAFHi/FqeGp+8q5stwOqLm52mQx/tN5UKP81Rv9K/rNpxHhNOuhSsiup5MP7ImN4j7K6e+FrVKR+6/7xPU9YepmuNx/kRW/RkeKdI8RX/8AFqsR9xeqg8FX89ZTwvFKtM3pVqtP+Co6/IG0vcT6JY6hctQFdB9ugbm3aUNm+UBpikLZScjc1cFWHkd53TcNcGDmjT4T2iY+ntiGcdlVEqfMjN84Ub2v4spbJRDffVTf+lmIkfC+HcMp0s9Vq2LqW1TK1GmveSSAB+Ise4TM4vE4f3hNJC1/hpI7ug/iquMz/wAot3xbh+h/1L2F8N0y4jVrBqOJru4+wadP3dueZVslvEDxmg4X7Vg/VxdN/eBipalldCQSNFFiNjtfbczzzGcZcjISFT/0aPVTwdhv8/KVKXE6isjU3NI0zmQUyUyttmFtS2+pJPlpB4/NcoPPR79wziCYhC9HMVBsbo6EHsIYCWLTzDh3tCFcBeILVDgWXGYUtTrr2ZgpAf6fhkD+0zE4eplTEDFUzqP2mgqVLfiKH538pzvA96Rr5o9YE7eeXD2q4qq+WjRw5ZhZaaio7BvvXB63ha3fNz0dq4pqV8aKYc2sKYIsLa59SL37JjeNyuSlSfQWJkbR94xpmWRkRTtooDPMUoDcEeRtDPD6raZapHcWg+pwh03QMO0G0VLC/ht/Nc/KMo23DuIVNA1S/le8KY/hNLGU1WsASjB1awOVlN+fI7EdhmFbiiUEDOxXs1JYkclG5Mrt02asbDqJ90HVv4j+Q08ZNZFCKjG7fBtqdJQSqZbA26u3lJwky2C4pexBsYaw3F1Ojad4/MTmjOnxXBrfx6XXIRild+I0wNXH1PpIxxdOWY+X6zZ3K9mKin6PL+l+PNfFtmUDIopjwDMb+N2+koUqU1HEOiT1a7VBUVAxOhUs29+0CWcN0Qpr8dRnP8qj0GvznVPzsUQk2ZP4mSmZujT5AXMMYPg9Vt1KjtYWH6maWhRp0gPdqq3GttSDsRc6947iJHjMcApN7Tnyf/Rp8QjbH8Jd0ymmBpoNese06DyEJUcXWUD9nYKpG1mU3F/u6TPVMWp1LC/iD9NZLhq7MVy0672I+AMB330/OcTrJb22zsU44XGhnH+lhq1taTConVzABCSNiSx17iAJ6Dweq1TD03f4mQE2IOviNJHwrgiCmpemC9rXYKXtyBYDkOyFFpgCwFhPR83UrZ51SlT0RFY20sZY0rJEQWitHlI20AOThEdOGAEZSD+J8AoYgWxFGnUH4lBPk249YTM4Y9iMTV9k2DNwvv0B1AWqSqntAII9bwVi/ZPUvlpYke6O4dMr37Caejjxt4T0kzhlrJS6YnKZ5tR9kFvixC+VIn6vb5SPHeyF7XoYrrfdemFU/wA1PUehnphnI/uve9i8EeX8O9kTkf8AaawHdTLPp4uAPlJn9i6BwUxDZb6hkBbyIIHynpU5H91/oeCBXA+jVDCJloIAebnV28T+Q0hWIzkxb3yyxRpjrzhgMZeKKKAzM4WkCO36TL9IuPhRbDrnfm26L4W1b6Qfi8diGXLYhOYU7+Pb4SnTU81Yd9tJeigNWx7u5aoSzdp+gHId0sYbGWm04DgKNd/d1qa1ARvqGXvuNRF0p9nlCigeg7qWNgjWZbWvodx85lUbNZyeIFwXFyOcM4XjV+cxBVkq+73a17Lc3A3tL2GqzlvFrs6oy7NynELiOXHmZrDYjKOudOVzb6wrhqNSoB7pGa/PZfU/lMPrfo0dpdhVcee2I43tP6nw7ZLgOitVtar5R2Jqf6j+Qml4dwKlS+FdfvHU+pmk/Hb7MKzyugBgOF1atzlKAndxrYDcL+vZDGE6GUQc1Rfet21Ot6A6DyEOIttpIDOqMcz0clZKorYfg9JPgRV8FA+ku06IHKcWSrNUjLYrRWjwJ3LKERZY0iSkThEAIisYVkxEaREBCVjCJORGFYgIZySFYwiADTGx1pwiAxsU7OQA5OR0aYAKNnZwwAV40mdjTAYrxTkUBnlaUGvqQPnCmCwyk2+I9+gnIobNGarg9JE0UC530g3pbWu9tgiX82P+0UUp9ELs8kxWJBxIcbKbX52N72nomC6DUWs16huAfjI3F+UUUL9CTNHgOi1FLEU1v2kZj6teG6OFAiimegbLSiSCKKMB4MeIooySRZMsUUoCQTsUUYhpjTFFEA0xpiigA0zhEUUQxpEYyxRRARsIwzsUAGzkUUBnJwxRQA5ORRQGcJjTFFADk5FF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240360" cy="2088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81400" y="1143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>
                <a:solidFill>
                  <a:srgbClr val="FF0066"/>
                </a:solidFill>
              </a:rPr>
              <a:t>Management</a:t>
            </a:r>
          </a:p>
          <a:p>
            <a:endParaRPr lang="it-IT" sz="1600" b="1" u="sng" dirty="0" smtClean="0">
              <a:solidFill>
                <a:srgbClr val="FF0066"/>
              </a:solidFill>
            </a:endParaRPr>
          </a:p>
          <a:p>
            <a:r>
              <a:rPr lang="it-IT" sz="1600" b="1" dirty="0" smtClean="0">
                <a:solidFill>
                  <a:srgbClr val="FF0066"/>
                </a:solidFill>
              </a:rPr>
              <a:t>Infezioni:</a:t>
            </a:r>
          </a:p>
          <a:p>
            <a:pPr>
              <a:buFontTx/>
              <a:buChar char="-"/>
            </a:pPr>
            <a:r>
              <a:rPr lang="it-IT" sz="1600" dirty="0" smtClean="0"/>
              <a:t>opportuno utilizzo delle terapie antibiotiche per la predisposizione alle infezioni;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8600" y="4216439"/>
            <a:ext cx="3479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“</a:t>
            </a:r>
            <a:r>
              <a:rPr lang="en-US" sz="1400" b="1" dirty="0" err="1" smtClean="0"/>
              <a:t>Gabapentin</a:t>
            </a:r>
            <a:r>
              <a:rPr lang="en-US" sz="1400" b="1" dirty="0" smtClean="0"/>
              <a:t> Successfully Manages Chronic Unexplained Irritability in Children With Severe</a:t>
            </a:r>
            <a:r>
              <a:rPr lang="it-IT" sz="1400" b="1" dirty="0" err="1" smtClean="0"/>
              <a:t>NeurologicImpairment</a:t>
            </a:r>
            <a:r>
              <a:rPr lang="it-IT" sz="1400" b="1" dirty="0" smtClean="0"/>
              <a:t> ”</a:t>
            </a:r>
            <a:r>
              <a:rPr lang="it-IT" sz="1050" u="sng" dirty="0" err="1" smtClean="0"/>
              <a:t>Pediatria.</a:t>
            </a:r>
            <a:r>
              <a:rPr lang="it-IT" sz="1050" dirty="0" err="1" smtClean="0"/>
              <a:t>feb</a:t>
            </a:r>
            <a:r>
              <a:rPr lang="it-IT" sz="1050" dirty="0" smtClean="0"/>
              <a:t> 2007, 119 (2): E519-22</a:t>
            </a:r>
            <a:r>
              <a:rPr lang="it-IT" sz="1400" b="1" dirty="0" smtClean="0"/>
              <a:t>:</a:t>
            </a:r>
          </a:p>
          <a:p>
            <a:r>
              <a:rPr lang="it-IT" sz="1400" dirty="0" smtClean="0"/>
              <a:t>la </a:t>
            </a:r>
            <a:r>
              <a:rPr lang="it-IT" sz="1400" dirty="0" err="1" smtClean="0"/>
              <a:t>gabapentina</a:t>
            </a:r>
            <a:r>
              <a:rPr lang="it-IT" sz="1400" dirty="0" smtClean="0"/>
              <a:t> può ridurre l’iperalgesia viscerale dei pazienti con funzioni neurologiche compromesse.</a:t>
            </a:r>
          </a:p>
          <a:p>
            <a:r>
              <a:rPr lang="it-IT" sz="1400" dirty="0" smtClean="0"/>
              <a:t> </a:t>
            </a:r>
          </a:p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581400" y="25654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66"/>
                </a:solidFill>
              </a:rPr>
              <a:t>Nutrizione e funzione intestinale:</a:t>
            </a:r>
          </a:p>
          <a:p>
            <a:r>
              <a:rPr lang="it-IT" sz="1600" b="1" dirty="0" smtClean="0">
                <a:solidFill>
                  <a:srgbClr val="FF0066"/>
                </a:solidFill>
              </a:rPr>
              <a:t>-</a:t>
            </a:r>
            <a:r>
              <a:rPr lang="it-IT" sz="1600" dirty="0" smtClean="0"/>
              <a:t>  posizionamento di sondini naso gastrici, di </a:t>
            </a:r>
            <a:r>
              <a:rPr lang="it-IT" sz="1600" dirty="0" err="1" smtClean="0"/>
              <a:t>peg</a:t>
            </a:r>
            <a:r>
              <a:rPr lang="it-IT" sz="1600" dirty="0" smtClean="0"/>
              <a:t> o altri dispositivi che favoriscano l’alimentazione.</a:t>
            </a:r>
          </a:p>
          <a:p>
            <a:r>
              <a:rPr lang="it-IT" sz="1600" b="1" dirty="0" smtClean="0">
                <a:solidFill>
                  <a:srgbClr val="FF0066"/>
                </a:solidFill>
              </a:rPr>
              <a:t> -</a:t>
            </a:r>
            <a:r>
              <a:rPr lang="it-IT" sz="1600" dirty="0" smtClean="0"/>
              <a:t>attenta e periodica  valutazione della  deglutizione </a:t>
            </a:r>
          </a:p>
          <a:p>
            <a:pPr>
              <a:buFontTx/>
              <a:buChar char="-"/>
            </a:pPr>
            <a:r>
              <a:rPr lang="it-IT" sz="1600" dirty="0" smtClean="0"/>
              <a:t>acido </a:t>
            </a:r>
            <a:r>
              <a:rPr lang="it-IT" sz="1600" dirty="0" err="1" smtClean="0"/>
              <a:t>ursodesossicolico</a:t>
            </a:r>
            <a:r>
              <a:rPr lang="it-IT" sz="1600" dirty="0" smtClean="0"/>
              <a:t> può essere usato in caso di dolore a livello delle vie biliari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81400" y="393305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/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rgbClr val="FF0066"/>
                </a:solidFill>
              </a:rPr>
              <a:t>Dolore:</a:t>
            </a:r>
            <a:endParaRPr lang="it-IT" sz="1600" dirty="0" smtClean="0"/>
          </a:p>
          <a:p>
            <a:r>
              <a:rPr lang="it-IT" sz="1600" b="1" dirty="0" smtClean="0">
                <a:solidFill>
                  <a:srgbClr val="FF0066"/>
                </a:solidFill>
              </a:rPr>
              <a:t>-</a:t>
            </a:r>
            <a:r>
              <a:rPr lang="it-IT" sz="1600" dirty="0" smtClean="0"/>
              <a:t>L'uso di antispastici e antidolorifici può  alleviare gli spasmi muscolari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581400" y="5229200"/>
            <a:ext cx="4572000" cy="86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66"/>
                </a:solidFill>
              </a:rPr>
              <a:t>Funzione respiratoria:</a:t>
            </a:r>
          </a:p>
          <a:p>
            <a:r>
              <a:rPr lang="it-IT" sz="1600" b="1" dirty="0" smtClean="0">
                <a:solidFill>
                  <a:srgbClr val="FF0066"/>
                </a:solidFill>
              </a:rPr>
              <a:t>-</a:t>
            </a:r>
            <a:r>
              <a:rPr lang="it-IT" sz="1600" dirty="0" smtClean="0"/>
              <a:t>utilizzo di macchinari per aspirazione di secrezioni, muchi 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179512" y="6433591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”</a:t>
            </a:r>
            <a:r>
              <a:rPr lang="it-IT" sz="1400" dirty="0" err="1" smtClean="0"/>
              <a:t>Childhoodleukodystrophies</a:t>
            </a:r>
            <a:r>
              <a:rPr lang="it-IT" sz="1400" dirty="0" smtClean="0"/>
              <a:t>: a </a:t>
            </a:r>
            <a:r>
              <a:rPr lang="it-IT" sz="1400" dirty="0" err="1" smtClean="0"/>
              <a:t>clinicalperspective</a:t>
            </a:r>
            <a:r>
              <a:rPr lang="it-IT" sz="1400" i="1" dirty="0" smtClean="0"/>
              <a:t>Expert Rev. </a:t>
            </a:r>
            <a:r>
              <a:rPr lang="it-IT" sz="1400" i="1" dirty="0" err="1" smtClean="0"/>
              <a:t>Neurother</a:t>
            </a:r>
            <a:r>
              <a:rPr lang="it-IT" sz="1400" i="1" dirty="0" smtClean="0"/>
              <a:t>. </a:t>
            </a:r>
            <a:r>
              <a:rPr lang="it-IT" sz="1400" dirty="0" smtClean="0"/>
              <a:t>11(10), 1485–1496 (2011)”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27784" y="4766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Nuove opzioni terapeutiche?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96752"/>
            <a:ext cx="842493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Esistono opzioni terapeutiche che potrebbero rappresentare una speranza di cura per i pazienti con questa diagnosi:</a:t>
            </a:r>
          </a:p>
          <a:p>
            <a:endParaRPr lang="it-IT" sz="1600" dirty="0" smtClean="0"/>
          </a:p>
          <a:p>
            <a:r>
              <a:rPr lang="it-IT" sz="1600" dirty="0" smtClean="0"/>
              <a:t> -trapianto di cellule staminali ematopoietiche o di midollo osseo </a:t>
            </a:r>
          </a:p>
          <a:p>
            <a:endParaRPr lang="it-IT" sz="1600" dirty="0" smtClean="0"/>
          </a:p>
          <a:p>
            <a:r>
              <a:rPr lang="it-IT" sz="1600" dirty="0" smtClean="0"/>
              <a:t> -trapianto di sangue del cordone ombelicale  </a:t>
            </a:r>
          </a:p>
          <a:p>
            <a:endParaRPr lang="it-IT" sz="1600" dirty="0" smtClean="0"/>
          </a:p>
          <a:p>
            <a:r>
              <a:rPr lang="it-IT" sz="1600" dirty="0" smtClean="0"/>
              <a:t>-Terapia di sostituzione enzimatica (ERT) </a:t>
            </a:r>
          </a:p>
          <a:p>
            <a:endParaRPr lang="it-IT" sz="1600" dirty="0" smtClean="0"/>
          </a:p>
          <a:p>
            <a:r>
              <a:rPr lang="it-IT" sz="1600" dirty="0" smtClean="0">
                <a:solidFill>
                  <a:srgbClr val="FF0066"/>
                </a:solidFill>
              </a:rPr>
              <a:t>-</a:t>
            </a:r>
            <a:r>
              <a:rPr lang="it-IT" sz="1600" b="1" dirty="0" smtClean="0">
                <a:solidFill>
                  <a:srgbClr val="FF0066"/>
                </a:solidFill>
              </a:rPr>
              <a:t>Terapia genica</a:t>
            </a:r>
            <a:r>
              <a:rPr lang="it-IT" sz="1600" dirty="0" smtClean="0"/>
              <a:t>(trapianto </a:t>
            </a:r>
            <a:r>
              <a:rPr lang="it-IT" sz="1600" dirty="0" err="1" smtClean="0"/>
              <a:t>autologo</a:t>
            </a:r>
            <a:r>
              <a:rPr lang="it-IT" sz="1600" dirty="0" smtClean="0"/>
              <a:t> di cellule staminali geneticamente modificate)</a:t>
            </a:r>
          </a:p>
          <a:p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7251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Numerosisonoancoraoggiilimitidelleterapiesperimentali</a:t>
            </a:r>
            <a:r>
              <a:rPr lang="en-US" sz="1600" dirty="0" smtClean="0"/>
              <a:t> (</a:t>
            </a:r>
            <a:r>
              <a:rPr lang="en-US" sz="1600" dirty="0" err="1" smtClean="0"/>
              <a:t>esdifficoltà</a:t>
            </a:r>
            <a:r>
              <a:rPr lang="en-US" sz="1600" dirty="0" smtClean="0"/>
              <a:t> a </a:t>
            </a:r>
            <a:r>
              <a:rPr lang="en-US" sz="1600" dirty="0" err="1" smtClean="0"/>
              <a:t>superare</a:t>
            </a:r>
            <a:r>
              <a:rPr lang="en-US" sz="1600" dirty="0" smtClean="0"/>
              <a:t> la BEE, tempi </a:t>
            </a:r>
            <a:r>
              <a:rPr lang="en-US" sz="1600" dirty="0" err="1" smtClean="0"/>
              <a:t>ditrattamento</a:t>
            </a:r>
            <a:r>
              <a:rPr lang="en-US" sz="1600" dirty="0" smtClean="0"/>
              <a:t>, </a:t>
            </a:r>
            <a:r>
              <a:rPr lang="en-US" sz="1600" dirty="0" err="1" smtClean="0"/>
              <a:t>costoeccessivo</a:t>
            </a:r>
            <a:r>
              <a:rPr lang="en-US" sz="1600" dirty="0" smtClean="0"/>
              <a:t>….)</a:t>
            </a:r>
            <a:endParaRPr lang="it-IT" sz="1600" dirty="0" smtClean="0"/>
          </a:p>
          <a:p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87824" y="6519446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“Advances and Pitfalls of  Therapy in Metabolic </a:t>
            </a:r>
            <a:r>
              <a:rPr lang="en-US" sz="1600" i="1" dirty="0" err="1" smtClean="0"/>
              <a:t>Leukodystrophies</a:t>
            </a:r>
            <a:r>
              <a:rPr lang="en-US" sz="1600" i="1" dirty="0" smtClean="0"/>
              <a:t>.”</a:t>
            </a:r>
            <a:endParaRPr lang="it-IT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7647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Maria Francesca, 3 anni e 4/12 </a:t>
            </a:r>
            <a:r>
              <a:rPr lang="it-IT" dirty="0" err="1" smtClean="0"/>
              <a:t>………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19675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Anamnesi familiare:</a:t>
            </a:r>
          </a:p>
          <a:p>
            <a:r>
              <a:rPr lang="it-IT" dirty="0" smtClean="0"/>
              <a:t> genitori non consanguinei ma residenti nello stesso comune (Monte di Procida, 1300          abitanti circa), madre allergica, nonno materno iperteso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420889"/>
            <a:ext cx="82192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Anamnesi personale:</a:t>
            </a:r>
          </a:p>
          <a:p>
            <a:r>
              <a:rPr lang="it-IT" dirty="0"/>
              <a:t>-</a:t>
            </a:r>
            <a:r>
              <a:rPr lang="it-IT" dirty="0" smtClean="0"/>
              <a:t> nata a termine con TC da gravidanza caratterizzata da gestosi nel terzo trimestre. </a:t>
            </a:r>
          </a:p>
          <a:p>
            <a:r>
              <a:rPr lang="it-IT" dirty="0" smtClean="0"/>
              <a:t>- PN 2.550 Kg</a:t>
            </a:r>
          </a:p>
          <a:p>
            <a:r>
              <a:rPr lang="it-IT" dirty="0"/>
              <a:t>-</a:t>
            </a:r>
            <a:r>
              <a:rPr lang="it-IT" dirty="0" smtClean="0"/>
              <a:t> fenomeni perinatali </a:t>
            </a:r>
            <a:r>
              <a:rPr lang="it-IT" dirty="0" err="1" smtClean="0"/>
              <a:t>normoevoluti</a:t>
            </a:r>
            <a:endParaRPr lang="it-IT" dirty="0" smtClean="0"/>
          </a:p>
          <a:p>
            <a:r>
              <a:rPr lang="it-IT" dirty="0" smtClean="0"/>
              <a:t>- svezzamento a 4 mesi secondo regola </a:t>
            </a:r>
          </a:p>
          <a:p>
            <a:r>
              <a:rPr lang="it-IT" dirty="0" smtClean="0"/>
              <a:t>- accrescimento </a:t>
            </a:r>
            <a:r>
              <a:rPr lang="it-IT" dirty="0" err="1" smtClean="0"/>
              <a:t>staturo-ponderale</a:t>
            </a:r>
            <a:r>
              <a:rPr lang="it-IT" dirty="0" smtClean="0"/>
              <a:t> nella norma nel primo anno di vita</a:t>
            </a:r>
          </a:p>
          <a:p>
            <a:r>
              <a:rPr lang="it-IT" dirty="0" smtClean="0"/>
              <a:t>- sviluppo psicomotorio normale per età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59492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Ma </a:t>
            </a:r>
            <a:r>
              <a:rPr lang="it-IT" sz="2800" dirty="0" err="1" smtClean="0"/>
              <a:t>poi</a:t>
            </a:r>
            <a:r>
              <a:rPr lang="it-IT" dirty="0" err="1" smtClean="0"/>
              <a:t>……</a:t>
            </a:r>
            <a:endParaRPr lang="it-IT" dirty="0"/>
          </a:p>
        </p:txBody>
      </p:sp>
      <p:pic>
        <p:nvPicPr>
          <p:cNvPr id="8" name="Immagine 7" descr="bamb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530892"/>
            <a:ext cx="2448272" cy="1282484"/>
          </a:xfrm>
          <a:prstGeom prst="rect">
            <a:avLst/>
          </a:prstGeom>
        </p:spPr>
      </p:pic>
      <p:sp>
        <p:nvSpPr>
          <p:cNvPr id="10" name="Connettore 9"/>
          <p:cNvSpPr/>
          <p:nvPr/>
        </p:nvSpPr>
        <p:spPr>
          <a:xfrm>
            <a:off x="2627784" y="2204864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4499992" y="3501008"/>
            <a:ext cx="288032" cy="28803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707904" y="22048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2915816" y="2348880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347864" y="234888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nettore 32"/>
          <p:cNvSpPr/>
          <p:nvPr/>
        </p:nvSpPr>
        <p:spPr>
          <a:xfrm>
            <a:off x="4932040" y="2204864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6444208" y="22048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5868144" y="234888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220072" y="2348880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nettore 41"/>
          <p:cNvSpPr/>
          <p:nvPr/>
        </p:nvSpPr>
        <p:spPr>
          <a:xfrm>
            <a:off x="6588224" y="2924944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195736" y="29249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203848" y="29249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923928" y="29249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2339752" y="26369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4860032" y="29249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/>
          <p:nvPr/>
        </p:nvCxnSpPr>
        <p:spPr>
          <a:xfrm>
            <a:off x="5004048" y="26369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339752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347864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4067944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3347864" y="3212976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3347864" y="3356992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004048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6732240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6732240" y="3212976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644008" y="335699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404664"/>
            <a:ext cx="8568952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Ad oggi la terapia potenzialmente più efficace per la </a:t>
            </a:r>
            <a:r>
              <a:rPr lang="it-IT" sz="1600" dirty="0" err="1" smtClean="0"/>
              <a:t>leucodistrofia</a:t>
            </a:r>
            <a:r>
              <a:rPr lang="it-IT" sz="1600" dirty="0" smtClean="0"/>
              <a:t> è la terapia genica (</a:t>
            </a:r>
            <a:r>
              <a:rPr lang="it-IT" sz="1600" b="1" i="1" dirty="0" smtClean="0"/>
              <a:t>Gene </a:t>
            </a:r>
            <a:r>
              <a:rPr lang="it-IT" sz="1600" b="1" i="1" dirty="0" err="1" smtClean="0"/>
              <a:t>Therapy</a:t>
            </a:r>
            <a:r>
              <a:rPr lang="it-IT" sz="1600" dirty="0" smtClean="0"/>
              <a:t>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39752" y="10527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Terapia genica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5004048" y="1412776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2699792" y="1412776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619672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Ex vivo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40152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In  vivo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2093947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È riservata a quei casi in cui sia possibile prelevare, mettere le cellule in cultura e reinserirle nell'organismo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4716016" y="2060848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Viene attuata in tutti quei casi in cui le cellule non possono essere messe in coltura, o prelevate e reimpiantate, come quelle del cervello o del cuore e della maggior parte degli organi interni</a:t>
            </a:r>
            <a:endParaRPr lang="it-IT" sz="1600" dirty="0"/>
          </a:p>
        </p:txBody>
      </p:sp>
      <p:pic>
        <p:nvPicPr>
          <p:cNvPr id="14" name="Immagine 13" descr="Fi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35166"/>
            <a:ext cx="4392488" cy="310926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1560" y="623731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Fino a pochi anni fa la terapia genica sembrava poco utilizzabile in ambito clinico e </a:t>
            </a:r>
            <a:r>
              <a:rPr lang="it-IT" sz="1600" dirty="0" err="1" smtClean="0"/>
              <a:t>invece…</a:t>
            </a:r>
            <a:r>
              <a:rPr lang="it-IT" sz="1600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611957"/>
            <a:ext cx="882047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i="1" dirty="0" smtClean="0"/>
              <a:t>Correction of brain </a:t>
            </a:r>
            <a:r>
              <a:rPr lang="en-US" sz="1600" i="1" dirty="0" err="1" smtClean="0"/>
              <a:t>oligodendrocytes</a:t>
            </a:r>
            <a:r>
              <a:rPr lang="en-US" sz="1600" i="1" dirty="0" smtClean="0"/>
              <a:t> by AAVrh.10 </a:t>
            </a:r>
            <a:r>
              <a:rPr lang="en-US" sz="1600" i="1" dirty="0" err="1" smtClean="0"/>
              <a:t>intracerebral</a:t>
            </a:r>
            <a:r>
              <a:rPr lang="en-US" sz="1600" i="1" dirty="0" smtClean="0"/>
              <a:t> gene therapy in </a:t>
            </a:r>
            <a:r>
              <a:rPr lang="en-US" sz="1600" i="1" dirty="0" err="1" smtClean="0"/>
              <a:t>metachromaticleukodystrophy</a:t>
            </a:r>
            <a:r>
              <a:rPr lang="en-US" sz="1600" i="1" dirty="0" smtClean="0"/>
              <a:t> mice”.</a:t>
            </a:r>
            <a:endParaRPr lang="it-IT" sz="1600" i="1" dirty="0" smtClean="0"/>
          </a:p>
          <a:p>
            <a:r>
              <a:rPr lang="en-US" sz="1600" i="1" dirty="0" err="1" smtClean="0"/>
              <a:t>Piguet</a:t>
            </a:r>
            <a:r>
              <a:rPr lang="en-US" sz="1600" i="1" dirty="0" smtClean="0"/>
              <a:t> F, </a:t>
            </a:r>
            <a:r>
              <a:rPr lang="en-US" sz="1600" i="1" dirty="0" err="1" smtClean="0"/>
              <a:t>Sondhi</a:t>
            </a:r>
            <a:r>
              <a:rPr lang="en-US" sz="1600" i="1" dirty="0" smtClean="0"/>
              <a:t> D, </a:t>
            </a:r>
            <a:r>
              <a:rPr lang="en-US" sz="1600" i="1" dirty="0" err="1" smtClean="0"/>
              <a:t>Piraud</a:t>
            </a:r>
            <a:r>
              <a:rPr lang="en-US" sz="1600" i="1" dirty="0" smtClean="0"/>
              <a:t> M, Fouquet F, Hackett NR, </a:t>
            </a:r>
            <a:r>
              <a:rPr lang="en-US" sz="1600" i="1" dirty="0" err="1" smtClean="0"/>
              <a:t>Ahouansou</a:t>
            </a:r>
            <a:r>
              <a:rPr lang="en-US" sz="1600" i="1" dirty="0" smtClean="0"/>
              <a:t> O, Vanier MT, </a:t>
            </a:r>
            <a:r>
              <a:rPr lang="en-US" sz="1600" i="1" dirty="0" err="1" smtClean="0"/>
              <a:t>Bieche</a:t>
            </a:r>
            <a:r>
              <a:rPr lang="en-US" sz="1600" i="1" dirty="0" smtClean="0"/>
              <a:t> I, </a:t>
            </a:r>
            <a:r>
              <a:rPr lang="en-US" sz="1600" i="1" dirty="0" err="1" smtClean="0"/>
              <a:t>Aubourg</a:t>
            </a:r>
            <a:r>
              <a:rPr lang="en-US" sz="1600" i="1" dirty="0" smtClean="0"/>
              <a:t> P, Crystal RG, Cartier N </a:t>
            </a:r>
          </a:p>
          <a:p>
            <a:r>
              <a:rPr lang="it-IT" sz="1050" u="sng" dirty="0" err="1" smtClean="0"/>
              <a:t>Hum</a:t>
            </a:r>
            <a:r>
              <a:rPr lang="it-IT" sz="1050" u="sng" dirty="0" smtClean="0"/>
              <a:t> Gene </a:t>
            </a:r>
            <a:r>
              <a:rPr lang="it-IT" sz="1050" u="sng" dirty="0" err="1" smtClean="0"/>
              <a:t>Ther</a:t>
            </a:r>
            <a:r>
              <a:rPr lang="it-IT" sz="1050" u="sng" dirty="0" smtClean="0"/>
              <a:t>.</a:t>
            </a:r>
            <a:r>
              <a:rPr lang="it-IT" sz="1050" dirty="0" smtClean="0"/>
              <a:t> 2012 Ago, 23 (8) :903-14. </a:t>
            </a:r>
            <a:r>
              <a:rPr lang="it-IT" sz="1050" dirty="0" err="1" smtClean="0"/>
              <a:t>doi</a:t>
            </a:r>
            <a:r>
              <a:rPr lang="it-IT" sz="1050" dirty="0" smtClean="0"/>
              <a:t>: 10.1089/</a:t>
            </a:r>
            <a:r>
              <a:rPr lang="it-IT" sz="1050" dirty="0" err="1" smtClean="0"/>
              <a:t>hum</a:t>
            </a:r>
            <a:r>
              <a:rPr lang="it-IT" sz="1050" dirty="0" smtClean="0"/>
              <a:t>.2012.015. </a:t>
            </a:r>
            <a:r>
              <a:rPr lang="it-IT" sz="1050" dirty="0" err="1" smtClean="0"/>
              <a:t>Epub</a:t>
            </a:r>
            <a:r>
              <a:rPr lang="it-IT" sz="1050" dirty="0" smtClean="0"/>
              <a:t> 2012 </a:t>
            </a:r>
            <a:r>
              <a:rPr lang="it-IT" sz="1050" dirty="0" err="1" smtClean="0"/>
              <a:t>Lug</a:t>
            </a:r>
            <a:r>
              <a:rPr lang="it-IT" sz="1050" dirty="0" smtClean="0"/>
              <a:t> 23.</a:t>
            </a:r>
            <a:endParaRPr lang="it-IT" sz="1050" i="1" dirty="0" smtClean="0"/>
          </a:p>
          <a:p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1000" y="5181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i="1" dirty="0" smtClean="0"/>
              <a:t>gene therapy for </a:t>
            </a:r>
            <a:r>
              <a:rPr lang="en-US" sz="1600" i="1" dirty="0" err="1" smtClean="0"/>
              <a:t>leukodystrophies</a:t>
            </a:r>
            <a:r>
              <a:rPr lang="en-US" sz="1600" i="1" dirty="0" smtClean="0"/>
              <a:t>, 2011” </a:t>
            </a:r>
            <a:endParaRPr lang="it-IT" sz="1600" i="1" dirty="0" smtClean="0"/>
          </a:p>
          <a:p>
            <a:r>
              <a:rPr lang="en-US" sz="1600" i="1" dirty="0" err="1" smtClean="0"/>
              <a:t>Biffi</a:t>
            </a:r>
            <a:r>
              <a:rPr lang="en-US" sz="1600" i="1" dirty="0" smtClean="0"/>
              <a:t> A, </a:t>
            </a:r>
            <a:r>
              <a:rPr lang="en-US" sz="1600" i="1" dirty="0" err="1" smtClean="0"/>
              <a:t>Aubourg</a:t>
            </a:r>
            <a:r>
              <a:rPr lang="en-US" sz="1600" i="1" dirty="0" smtClean="0"/>
              <a:t> P, Cartier N</a:t>
            </a:r>
          </a:p>
          <a:p>
            <a:r>
              <a:rPr lang="it-IT" sz="1050" u="sng" dirty="0" err="1" smtClean="0"/>
              <a:t>HumMolGenet</a:t>
            </a:r>
            <a:r>
              <a:rPr lang="it-IT" sz="1050" u="sng" dirty="0" smtClean="0"/>
              <a:t>. </a:t>
            </a:r>
            <a:r>
              <a:rPr lang="it-IT" sz="1050" dirty="0" smtClean="0"/>
              <a:t>2011 15 Aprile, 20 (R1): R42-53. </a:t>
            </a:r>
            <a:r>
              <a:rPr lang="it-IT" sz="1050" dirty="0" err="1" smtClean="0"/>
              <a:t>doi</a:t>
            </a:r>
            <a:r>
              <a:rPr lang="it-IT" sz="1050" dirty="0" smtClean="0"/>
              <a:t>: 10.1093/</a:t>
            </a:r>
            <a:r>
              <a:rPr lang="it-IT" sz="1050" dirty="0" err="1" smtClean="0"/>
              <a:t>hmg</a:t>
            </a:r>
            <a:r>
              <a:rPr lang="it-IT" sz="1050" dirty="0" smtClean="0"/>
              <a:t>/ddr142. </a:t>
            </a:r>
            <a:r>
              <a:rPr lang="it-IT" sz="1050" dirty="0" err="1" smtClean="0"/>
              <a:t>Epub</a:t>
            </a:r>
            <a:r>
              <a:rPr lang="it-IT" sz="1050" dirty="0" smtClean="0"/>
              <a:t> 2011 31 marzo</a:t>
            </a:r>
            <a:r>
              <a:rPr lang="it-IT" sz="1100" dirty="0" smtClean="0"/>
              <a:t>.</a:t>
            </a:r>
            <a:endParaRPr lang="it-IT" sz="1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1000" y="3048000"/>
            <a:ext cx="43966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Nell’aprile 2010 ha preso il via la sperimentazione della terapia genica su pazienti asintomatici con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leucodistrofia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metacromatica 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X-linked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(X-ALD)  </a:t>
            </a:r>
          </a:p>
          <a:p>
            <a:endParaRPr lang="it-IT" dirty="0"/>
          </a:p>
        </p:txBody>
      </p:sp>
      <p:pic>
        <p:nvPicPr>
          <p:cNvPr id="6" name="Immagine 5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2880320" cy="936104"/>
          </a:xfrm>
          <a:prstGeom prst="rect">
            <a:avLst/>
          </a:prstGeom>
        </p:spPr>
      </p:pic>
      <p:pic>
        <p:nvPicPr>
          <p:cNvPr id="7" name="Immagine 6" descr="Preclinical-stud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3438"/>
            <a:ext cx="2664296" cy="1067370"/>
          </a:xfrm>
          <a:prstGeom prst="rect">
            <a:avLst/>
          </a:prstGeom>
        </p:spPr>
      </p:pic>
      <p:sp>
        <p:nvSpPr>
          <p:cNvPr id="9218" name="AutoShape 2" descr="data:image/jpeg;base64,/9j/4AAQSkZJRgABAQAAAQABAAD/2wCEAAkGBhQSERUUExQWFRUVFhgYFhYVFRgYFxgYFxgYGBcWGBccGyYeGBokGhQUHy8iJCcpLCwsFx4xNTAqNScrLCkBCQoKDgwOGg8PGiwkHCQqLCkpLCkpLCwsLCwpLCwsLywsKS0sLCwpLCkpLCwsLCwsLCwpLCksLCwpLCwpLCksLP/AABEIAMQBAQMBIgACEQEDEQH/xAAcAAABBQEBAQAAAAAAAAAAAAAGAAIDBAUHAQj/xABFEAACAQIDBAcECAQEBQUBAAABAhEAAwQSIQUxQVEGEyJhcYGRMqGxwQcUI0JSYtHwFXKS4RaTsvEzVIKi0kNTY4PCs//EABoBAAIDAQEAAAAAAAAAAAAAAAACAQMEBQb/xAAqEQACAgEEAQMDBAMAAAAAAAAAAQIRAwQSITFBE1FxIjJhFIGR8AVC4f/aAAwDAQACEQMRAD8AILS0/Cr7Q75939qdZXfT8OO23gPnVI5Oq+z4irlhNB++NVo0H741ctD4mgCDoaIslfwuw9/96JFFD3RUR168rze+KI0FXCFDbi/ZeDD4GsICiHbC/ZHxHxrAFKxkOUU+vFp0VFElrZG81rCsjZXtGtimXQgqVMv3QiljMATpvpxqQPaVeTSJoAhxzEWzAk8pidd08J3VXt458o7IBgSSZ147hUuOuRbcwTCkwN5gTA76pI5IBCHWNGbKfPsnWgC39bfmo8J+YpHEN+P0UfrVftfgA8XPwyCnhDyUeMn4MKAHm8fxN6x+tN6zxPi39qetv+Tf90Sf9Z+FTi2nEnyVfmDQBUNwch6n9a8L9w9J+M1ce5bUZizADU9kCP6U+dY+L6W4ZdBc1AJ1cqIieESd2mlQ5JdkpNlzMeA9FHyFLtcA3lNc26SfSk6mLOgiZDs0TuGpOvOsx/pNxAQaLckBjnkjxy0nq89DbDrDW25HxM/E1FctEakARxMD31y/Z30jXGb7W1aYHXRNP999G2xduYe/AFtVY8IUA+eWpWaLdEODqzSu3FElnQeLr+tQNi7f/u2j4XFY+gJNaH1cco8KY1n9/uKuEM65iE/FPgrN8BVdsWnDMf8A6rg+KitVrH7iomw4oAzeuX839DfpSq/9VHM+79KVSLyVrQ1p9sdvyPxFK2NafHaXzHuP6VlLieNDVq2N/wC+AqBRoasWfkPnQBFsDTEYkfmU+omiNKHdl6Yy8PxIh9BFEaVauhCvtRfsX8B8RQ4tE20B9k/8p91DCmglFXa+0DYss4ALaBQd2Y/ICSfCuS7X6TYt2OfEXIkmLbG2IPCEiRw19++uh9N8UFs2x+K5HorHXu4edc8u4VLt0qDIUS3AFjuWZ8Se4GKolOpFyhaLPRr6RcRg3BZmvWT7SXGLNH5HJLAjxjhHEdpHS/CjD28Q10LauwFJmc2pKwASCIaeUGvn21sC9cYggLAkSYEaxA3DSKkwWJuNhnwsH7G71o4lWgqzBeO6R51bialKrElBpW0fQtvGi9ZtsrKRcyQyGVPaGbL3QHq7avBhI3SQDzgkSO7SgDZvSCLeHtIo3B2KtFq1bvOxU9Yd7GybpAA9oCculFN3pLhreHa6txXRABltkE78ioqyIloUbt9WFf5NmaYWrM2ftN3s9ZcCIWJhVbNlAMZXfcXkGYAjdrEnLwPTNLuI6gJcDZ2WSBl7OeWmdx6vQb+1uEUKLatEpN9BHiiMpnURrAJ9w1NZX+I7ExLeaMPcQDWzlqLEYRH9tVbxANQQZy7fs8M39NOG3bf4X9E+bivL/Ry2xkSvcrMB6A1H/hdOb/5j/rQBP/G0/C/nk+TGvf42n4T6ioP8MJzb+tv1rx+jaAfeP/U360Egp0l6ehUuKAWzBljQRM6zPyrmiozgNJOcwO+N/v0ok6QdG2OJe0DAAZuO4Mf1HrUtjZyZUQGCtvTz+961gnlrvs2LFfwDtzAZt43aiPh7yPKqN8EC2eTEeKnh7x6UTMuXssRqSAe8jcfGfWqN8IwAAEiTp46j50im2N6aRiW3XWCShO9faX98q3Nj7Ue2Qw7WQjNHI7mHzoYbsW7ijhqZ3HXlVzYLlus3gEAgg8VABHmDVklxZVF80dsw23WdFYFIIH3ST/rqhhukd668p1a2QSMzKc9yJEoofsJP3iSTG4CDWJ9G1pbzPauIpyKryRJMmMveNB61v7W6LYcMzXQ95mOlu5cd0zHUgW2JUL7MCIHACtkJ3GzNJU6K+L6TXcxSzbLuN7FTbtLpIJuN7Q/kDUI9IOkV1mNtsbkYDttalbaHgqhO276iSWA7p0o22lsvqMLculRmC9i2NFznsop5ksQKr4ToJhsP1bMgZ4AuMdzDMGuXHX2Tqd8cQKe2LRg/Wtl/87tP/Pb/AMaVX/8ACVr/ANm1/lr+lKmp+4UE1obvKn3BqP5h+lNtbhUl8fEH31mLCwg31PY4eHwP96iQVLZ/X4igCLDaY7+ax8GojSh2Yxdk87br6QaIUq1dCDcWJtuPyt8DQilyjK4JBHMGgBb9DJQE/SJ0gDN1YBHUsVJMe0wUkiDuCnjrvrC2Pg2azbuCT1nWExwCPkMwN2s+Yq99IVkda2pJdC7SeMBRHIQgp/0abTTI+GdtSxa2DyhZWe+JA45W5Vmyc20bMNbkmXArNDKOEQTB5nWNNw4Vj7b+wxBuATmsLm0nMys06HeYCb6K8fiYULkklzBGkbtNeFCvSm6xvL2TkVILQYLE5nWe5Sh8zVONtS4Nuqitlvsh2TtB73WW2uZrKJA0UxF0ZWGksYe8RqNCxmBUI24LRySzLMJOTRoID7gMwJDZmmGVW0IrANp1zgZih3wdGjVZH3oM6cN/CtDY1jrGOdZMQMyEEbzmVgRJBgkmdBpwjpKTktqOJL2D3YN5ruHTVkt216tFWSqjSSC294kAiAN5DEiNzAYWwl8Xsv2gEZ8x078ohc3fE8KDsNfFpOrtMCmgJIks+m4cBzO+tDBXm+82nKdB4SSR61FyXAJ0dXwO0A4qDHY05gBQ5svaIyjK0jnOlali7Jk0pJv2L3ZFTK1Z1mrts6VIEpNMdq9Zqr3LlAGB0kwqK4ukHt9gkCddTrG4HKPSgvpJsgplvWzIUQRuJB/t8BXQtrw1plb72g8f2JrFxlns5YrBmqM7R0tOt+Omcvv4jPbZWnKZGf7ySZU+Rj0rAXEXFuZSZuCSp4N/uOFdPxmwFKncuoYnd2RMr4HQVzbagUOGt7gxy+AO+lxtPgbPj2pSsz/rXXZjEEgf3qTZGMNsZfzT8optsC3dzcGGaO8yDTWxQkEAAzV79vBjvydV+ijFk3LrMIVVCMY46kAeYOneKPNl2RdZr5k9ohAeAHGOdYH0ZbE6rAi8w+0vFnB5AyLenA5YPnRF0XEYa2OIGviwDT6MKuxxpJFM3bKvSxQy4e0f/Vxdkf5ZN8jwiyamxy5rVxzuaFX+VTp6nMfAjlVXblzPjbFtd9lLl0n8L3R1FmR3h8Q3/wBZq3t1hbsqBoAyqPCIA+FWimV9eXmKVDfUvXtSAV2t1TXhofCobdTtu8qzjk1s/CpLTfH5VBY3Dw+VSp8x+lADMU0YjDH8zj1X+1EiUL7TaDYblfT3yKJkNWLoVkormrtBjWZiACTMxECuk1i7A2OFL3mEsXuBJ+6AxEjvMHXl40NWCdHI+nHRrFdu+6BLYtgdphmC5okrwLFtBv8ASrn+BWwmyTiHEXrlyy/eql1hfRj60b9L8L9Yt2kYgC7iLFu5O7IGZ29waiTpFgVxOFu2lKnMhCkGYb7hgcmAPlTenFR+RnNpWuzlOHLuqy0jhI18zxor6J7AS7hrvXW1dWvtCuoIICIJg94YUHYTFkINCWA3RqCNCPGdPSuvYfBPYwSpbym5btffMKzxLZiN0tJnvrJhxSjJt/Bs1GpjOCjHzz8ATtL6OsGwe11ItAnOlyz2HXNMiRoQGmAQQAVAGgoK2n9H74APckXbO9rgzKVBkTcRdYEiWUneSQBXSRtK6cQlu4V1TMAqxBBhtSSSNV9Ku47DrctXLbgMroUYHcVYQR763L6XZgZwG3j365jaUMTGoIUZtCWAdc3FlOnMzUn8FxF1tbu87mJjnMelHON6EYe23WLZBKEQO0QDwlZg93hUONwGJjsXGXmAcoG8xpwABPlVEtTtdeS+OFyW4udHNmtYsqgDwCSCVjeZjQREn30Q7OvEmK55e2RjMobrHGadzEEx3eRHOnbO2xisLdUOxdSRIbXQwTlP/VSLNudsRwo7NhRpVrNWXsjHLdtJcXcw9DxHkQR5Vda5V1lY65cqpcvV5evVRu3qLA9x1gXABmZSDIKx6GQdDWVicQRodCN+s1oLcrE2xiEVjJA4+NZNVFUpHQ0c3e19Gbtq2by5QTrvgn0rmu3rJF50AgW5HlXUsHcVtRrVy9ZtkEuqxEksBwrHHJsfRty41kVHDerZhmAJG7QTO/Ud1T7A2O+Jv27Cg5mYA8wNZJHhJ8q6J0h2sS/UYVY07TgZYkSRmjQAESab0U6U4XZsqUN9maWuIAWUmA0Mx1Gk6HfW7FJzdV/fyYMuHZHdf/TrOy8B1Nq3akkKABP4VED3xQvt3pba2fZtEuou3UyqjAkdkELdYLqFBAB5+Ve7U+lHCW8M1+0/WXDC27MEOWie2CJVROp7tJJFcG2tj7l641y4SzMd5nT8qyTCidBwrXVGE3cX0k2haxbY0sc7ZSblsZrDKq5VGkrlgfzCSdCa6Rb+kCxtHDoqHLeBBe0d4KwZU7mXQ/OK4jhMTctn7N3tk/gcrPoaOejnR3G4tRcvX7tux2Tma4wNxWMSig6j8x03RM6RyB0/q8Lz/wCy5/40qDf8KYb8K/5lz/ypUUwDlONT8B51Au+rC+z51SOe4c6Dx+dS/wBvcazto7Q6izduQGNtGuZM2UsFEngY9KH8L9J2Hb27d23odYV1B8VOb/t9KgeOOUlaQU7cMWZ/Dctt6MKJ0NAt7pPg8RZdBibalhC5z1Znh2Xg7/WifDbTDAZXQ6fdIPzqyLElFrtGvUjLoB3/AO/zrOsX2ZgJ0nkPOr3Lxp0Vg9tnDXGVgiMwM+yPvcJ7t+kRuMiK0NjBxbUOuUlQTpBBjUGNJ/vWmSBoN1NLyKawOa/wErtsWgPs3b6xHJfafxm6sf8AVRp0g2g5vW7CKcrK73H4DIUCofEuT/0RxNX3wqC4L0faBDbB/KzBj71FUMTGfvy/E/2PpRdiwio2D1+fr9r8ti6TH5nthf8AS1WrmM3nvNOxt7KXbuCj3sT7x7qg6sZNDNS2OQ46+IDTGgnSdQdNBx30ycluWGYEkmRBIPMHX/epMMq5gCwzQYTiY3ny0pu0BMg7oiuVm+5nXwQTgkZr7UW6FgQASPfOh8vdWBiFDXFnessRG7UFfcoHlWtiES3qNCJgAbu+eAjlQdh9uqHYHSRv9RURt9FebEsaTsPvo0LizeDbhe7P+XbJjzJ9aK7t2snofs82sIukFyXjxgL/ANqrV/E2X4CfCuhFPajmyfJWv4iqL36Zi2YHUEeIIqn19MQaVt6uWrYbeAfEA1mWLlaOHenQEmL2WtxdAAw3ECPI91c+6XbWOHhWBDkBlQiCQSRLchofGDFVNq/Skf4ijIT9UwrFmyb77BSBP5S2g4R2jOkBm09tPi8RcvXD2nOZvEgZVHcFAHgKX9MpZFI0488oQcf4Jb+0rtyc7Tm9oDj3HmNarltaWavK3RgoqkUSk5O2esZGu6qV3DtmAUEzu4+UVM12Dru+FX9l7SNi6twcNGG+VO+knC0Ka/RvooOsTrO05ggcFM6A6QeFdVtbSUm5h8jFbY1uMJVnUjMo004R4Hlre2NgLLWLV0IhZkRswHEiZFebQUZGCowkydBzkmQfE1jIIf4Kv/LJ/wBtKpP4qn5/8t//ABpVNkld3g+tSXbbtbHVsFJOpM7hI0gHWqmIbtCpbmN6vDM8T1YcnXXTtcuRqlDFTEbAlLgdgZRwQJMypGsig7BfRnibti1etXLLC7bS5lYshXOoaNzAxMTp4Vq/4/kgZNJAk3AN/H/h/OjfobbjA4ZZnLaVZ/l0+VSootx5ZQX0nJMX0MxdpstyyRoO0vbTWfvLIG7jG8VUv9G7ytlbDtMT7GhB4gxBr6BFRY3GJattcuHKiCWJ/TieAHfRsd3fBpjrXVbefk4BaxtxPZe4ka9l3WPQiK7f0O2v1mAw73GlurhiTJbJKljzmJ86BL30nZiT9SsnUxmbtd0nIdYpYT6TFRcgwaopk/Z3jEsZPZNsDUknfxqYtIfNDJkj9tfujrLmvE3CgPC/S/hiYe1fQc4Rh7nn3Vs4L6Q8DciMQqd1wNb/ANYAqzcjC8OSPcWEdw6VkdarO08IX0n9T76rYPpnYu3Or1EkqraFSZ03HjVhtgW8/WdoHjDGPDw3elRGSl0LOEoOpIzsRgzdaVYKg8ydd/cIApXcM4B1UDmK1hZRTujhppI5Go/q4g5yQpiNRrO4Dv3etMLYPjHpbOWSWgaeJ4elRXla4dBArdPRi0xLZYZohm7REcYaVG7gB86qm2AxVdQpjn36+tYtRjr6rOhps3+tAztnCwMvGKwuhPRMXcfncE27Pb3aM8gKDzAnNHcOdFOIwzXbpCiTMD5+VXMHsu9YH2J7RbM670O6VjnA392/cKTTRblfgs1ko7EvITkV4TSz8943/vlUF/EgV0zkHl/ExpWPi7yk+yp8QJrzHY/lvrP6ygknBA4D3/rQ10729ctpbw9kdvE5lkb47K5RyLG4BPAT40R2kneQBPExv4Vh460qY04u8ctrB24tCN7sO3cHPV1tqPvOvJWpoquQOfdKujBwNuzZdg126Xe5l9kBSAirIDfiknTUAeyScTCDU8l08WO+rfSDbzYq61997TCyTlUCEQHuHqSTvJqLB28qDnvPiavilYzZNurwkbqjEkk+X61Gz9s1YQOurNMwtyQVO9T7uFPLVVFzLdH5hBpJEnVfow6V5bN3DXHA6tWuWmY7hBLr4Ke14E8qNrbnqhczs4KQCdM2YgZo8zwrheysU1u/aZDBzqJ36MQp0Oh0Y767HisCbV8CWzXllyZKgJOQKSdO06mABurNljTv3FCOTyFKhb+B43/mrf8AQ/8A5UqpphZexA0p3U57F1DuZWH9akfKpLtrSn4Nd/gD6GPnVKHOKW8BcuLC27ryP/Ttu/8ApU1236O7hOBRWBDJcvIykQVPWuQpG8QrLoaC/wDHS4ebS2j9mzIYfKCVJBOinlVroH01tjEYgOQtu+VvDeWFzKEuLAnNORSNAYqxBHpr+/3k6czRXKfpA6WfWX6m0fsbZ1I3XHHHvUbhzMnkan6V9O+sVrWHkK0i5cOhYcl5DXfvjTSgfr1G80N2bcGLZ9Uu/B6RTSKetwExIpxWoo2OTICK8t2mdlRFLMxhVUSSeQAq5g9nveuLatrmdjAHAc2J4KBqTXYeifRGzg1lQGukQ10jtaxKr+FJA04wJmpULM+XPs4A3ZH0aOlvrXuBb4YFbYGZUII9sz2mGh00E8d9dFxm10RZdgs7p0rG2JtUXxiSwnq8XdQfyhbZH+qPKsfGWA9wqgA1J8BVigkc+WR5OWEmzMel9iwMqpgbxJGs89P3urTtwWBMbzEDTSSPCIGvOh3YjBW6tV0UTPfJHr2mNb9hiI95iB7zTUIybE3so04kkkmYGpOp8xHgKH8DZZiABBbVvE6n3mtbFnkd+VYiQQx104GMxngKtYXDZQTAnhPPmRWbLj9SSXg0Ysnpxb8sq2sCtoZV04sx3mZG+dNYqfqlQb907yJ1/tPpTsReCFm0Og3ESTw0+dZ14lwXuHsjUIIkjTdy3jfWiMUlSKHJydsdi8UGByAnLvMcN5jmdJ/3rHv3VYe0QfCRVnae0WICooVYJgiWjgeQ99D+NcpxlSJn13Rv5UPoKNTBbKDmWugeCk/Eitm30WtiO25nw/Sh7ZmMWZBkiiAY4kTmIjlURdkNAr0nwdu22e5fy2jl7Fw/8J7faW72d43AqYmRrwrn/SvpCcQHyljaXtAvo9x2GlxgIyqFBCpwBJPaYwWdKNq2le4SM4UdkaaXZEMe4drSPfu5zj3zoyk6s2Yny/uavhFyVh0D9xYVBxNarH3aVRchroH4dfQVZvzAHFvhxNWx8kklgyJ4cKrse3VkCBA4VVHtnwpwRKao3z9oDV0GqN8y/cNfSll0SW1xBBEePeP0NHH0dYfENcu38oY5beVr13VgzBj2iS3siRpvoEwCy8niQI5a6CONdZ6HXWw9plAUglYJE6KiqI8wfOaz5fDFYbfxK3+L3N+lKsj+Nv8Al9K9quyDbGy7rbyieEufUwPdUi7J6tSc7MY4xG8HcoArJxPS64f+HbjvYgfqfUCsv+L3+sDO8gT2BoDII1OvPkN1VUhrA3bGxr1zGX1tWnf7RjoNNdd5041Lheg+NO/DldIzG5bGnLR80eVFqbWcFiFAzGTqeQHdyrxtrXDwX0P61BBn7M6B9UGfEMp5JnZgB+Ji3HuH+2S9vD2b3WCVVToZ03QSE9dN9EF7aFxgQToe4ULdK7HZQgfiH+moassjllDphbgOj+HRsMj3lujEtca2qwRd+za616eCgSugEZgNNIItpfRxhgoKWyOf2jn51yboSxG0cGJMC6wAnQZ0uAgDhLN6mvo5t1PGKXQSzTl2wK2HsG1hp6tYLe0xMsRyk7h3Vt3MR1dtnOgVSx8AJqbEYIAyPSsPpziRawF4/iUJA/8AkYJ8GNXJFMpPlsDuhe0T1eIQ7w1t55lw4b/+Y9a3Nm4N3BbcC05u4HcO79aFfo6ti7fxCicqLbzjgWYsUE+Ab1rqNvBADUbguhGmh07tCJ/YqX3YuP7eSngcAFbdqABmMZtZ5dwrSVSB5e/+WqOAxiNfYBgWNtCsAkR2jmBGkGRx1itVbRAXUExBO48NeVQOR4a1LFtdY0PCPnVjJqJJ0B5QSSNT36e80wtuAEnmYkHy476juKxmZ03ajtafrprQSZG074c9rXWYO+FM7uUx61Nh7JNlGcHOTnZRr4AiO+Y8addwis6lgDHaIIEdkSB45ip4+zVxmgAgwI4zvJ01mYPxipIBnaV5JLAnK+UkxlJ3dkyNJ3bpG7fWHtfGm4IyqAohQCT4Akj31q7WxHbOdcpJAIGonnu85rCxOUnTUgQx5HfB17x60rHJtjNmGm9THiP2a2r2MyIxOnZO+sXYdvsz3mqnSnaEqEH3jHkN/wAh51WiAW23eJQMQR1rFlnSQCRI566TzB5UO4loBrZ6QHKyKfwA+pMe4UP4+9ANbsdbEwqnyU8Ck3G8P0q9aWSW8hWVgLhznvBFd0+jf6OMNf2dnxAW4+IllIPasqNFVTwbST3mNaVTSVkHIiaqD2q6X0r+hzEYZTcw7fWLaglliLoA3kAaP5QdNxrmwXtVYmnyiUNzQO+qUxJ4mpbl3WfQV4iSZO7gPnSt30SS20Kr37/OuoYTFqmbfq7k+bH3xFc0tasPEfGjnq2FtDvzIpka7wJB5Gapy9IWRt/xFPxD30qGsx768qgWw9YVGVqU15SjEJSm5animmgCs61i9IrU2x3Gtu41Zm01zWyKUDJ6C4bNtTBj/wCVj/RauOPeoPlX0NNcS+i+xO0kMezbuMPQL/8Auu1upAmrCENub/KsHpbsE4u0trP1a9YrOQssygGFXgDmymTO46Vt5sx8KbdsZlMMV5EQSO+CCKYGrMXo90etYO2LdsQskszxndz95iAJMacIAAirl9iSqx4wdBoTr3aaeNDO1MMyO4uN1jSJaIB0EdncPAc6zsLjLyX7CJcIFy6AbbGVIOpAnVTpw5cd1Z/1C37aNX6ZrHus0dldGb1zaNzGIyLbBNiDMsqgTA3aXAN/JudFN3BEDtEifvEzHLunyrTwWGFtAg4e88T5mpiK0bjMYgVBwY75GRtT4kAc6hv4w5ZCGQYA04nhE6xz46SN9aOO2YHEKxTjoFIkagwwO466RuFY+2sBdKRmaBvKkk6DQx49xqbQImvW8roDrJIM7pYRppzUVU+sQSjGZ0AO4Rw9TVXZW3Wdit6BlK9W/s55GoYGcsHcZ17uLdr9lxkAy6T/AE8POPfURmpdDODXZk7UxQnLcEEkKDmmD+EnjGsHy5UM4jGAgoD2pgjivOa3totnLSJBnNI5idOftD9isTBYbPdMdo843gQJNTJkdGvg+za8qG83XXyeAOUeW8+s+grZ6Q4rq7eUaE6Dx/tv8qg6LbOzXFHAAk+AEn9POqZOotoeCUpJPryBfSq9OIeOBC/0gD4zQ9jjKkAb61sbJd83tZmmN0yZjums++YE10Yx2xUfwRKW6TfuQbG2Y7uAolyDA+Z7qMtlbHxOE7aYhrbzPYYxPgeyfMVW+jnCl7ly8dygIvidW92Wi/F2s2lcXV6ip7I9I6ek08ZQ3M6J0L6XLjLUOQL6CHX8X51HI+41859JrLWsRiA6lGN652SIIDOzDygg10DZ1m5h79u+hPYYZgu8pPaHIyJ0rC+mXa2HxOOttYIYiyOsYfik5VI3hgN88xWrR596a8mXVYPSla6YBonGpJps05a3mYs4Be2vj8NaPjhdBPAfKgbY6zeUfvXT510HENpVOXsrfZl9QvIelKndZ3ClVNEBlmpZqs4fZF5/ZtN4kZR6mK1sL0PY63XC9y9o+u4e+lomwfLUwKzeyC38oJ+FHOF6KWF1Klz+cyPQQD51s2rAUQoAHAAQB5Cp2hZy5ti4ht1i5/QR8antdBcXcHsos8GfUDnoCK6a1qvbalZJ1+AopEgv0T6CW8CetLG5fKlS+qqqsVJVUnmi6mTpwmKJiC3EVCWNe5OI31NAO+rd/jVDEdJLKyM6mJBGogidOQ3Gvdo4vq0JO7QTy76D9vLYdSbkB2AIdV0P8wMz5z41TlyOK47NemwLI/quvwOx2PF1iwMyST++VaHRiyqP1zgSZCk8FgajlrO7hFDeGw6BREHTUjce+K1sDth0KZnJQMsg6jLOo7hFYoZIxlbN2fDJx2x6OiK+nzqrf2zZT2ri+AMn0FD/AEwfKbZBhSCCOEiCNPAmhY4scKvy6hwltSMmHSepHc2F+M6WDXq1J720HpvPurBxu1rlz2nMchoPQb/Osw4zlVd78n3RWOeWc+2bseCEOkOxN/lVO3tq4pyj7RQQMpOvdlPD4fGtbD7EuvuQgHi2nu31dTocCpDCSeIJBHeORq3Bimna4Ez5se1p8mFjMYGOQNv4xu/KeM8+VebE7DPIgkjLzyrMGf5s5HiNKbb6N3cNfylc9hphwNUJJPbXgJJ7Q05xxm6S7Qt2l6q3BvMOEEop+8eXdXTbfg49+5W6RXc4Qae37wDm+NFPQHZo6u9ebQAZV8u0flQTgbBIAYkxMTvAO/XeZjiTRrjsUcPsa7lgHqbj/wDUwOX5UtW1F/I6+1y/Y4tisX1r3Ln47lxx4M5Ye4isPHFrlxba6kkADvNadtYWBwFXOhWy8+JNwjS2NP5joPdNa889mNsMcHOSig32HssYXDpbXUgSx5sd5qxlO87qmzaUx7015aTcnbPS44qMaK2OxypbLEwFBJ8q5NfvF3ZzvYknunhRr052oBbFsb339yj9d1AwE129Bi2xc35ORrsu+SiukeqKfSApV0TAaPR1ZxKePw1+VG+KfSgnoy8YlO/MPcf0ovxlzSqMnZXJlPrKVVutpUgh9F5pqREFRoKkzUDD6eBFMU86RaoJJg1eOJFQoalttUUBWHKnKh4A1ZRIO6nzRYGbtDZ5uoV0BO4ncOO6qidHlCw7swgCBAA04cffWxduRVcvS7E+WWLLKKqLMgdE8PJ0b+oj4RVyx0fw0R1KH+ft/wComrQr2j04eyJebI+5P+Rt3AWye1bRu8opPvFVzsPDEz9Xs/5Sa+OmtXA1eGpcU+0KpSXkz7nR7DcMPZHhaQfAUrewMOvat2kVhugQPdWhNM6wTyNQoLwg3y9yC7h8u7xH74UwPz05Hh/vVsgEe/1/ZqldSP0qaFPLtmqp2MrmWUHxAq1h113nw4VfS0BvJ9aYhgtt7BpbsQEUEuIgAGBqY9PfQVtHab38FirYU5bAgtOjK+pU88onT8yd9GPTXEA3FAPsI2buJI+Qof6T7OWzsxlPZZg7MQQO26HstzBhbfnI1ArPFt579jc6jp0vd2cnbQeVGfRXAdVYEjV+0fPd7oob2RgeuugR2R2m8OXmaOHcKsCj/I5eFjXyy3Q4+XN/Ay9dqhtHaC2bbOx3D38AK9xOMCgsxgDeaANt7cOIfSci+yP/ANGsWm07yS/Bt1GdY4/kq4zFNdcu+8+7kKiryllr0CVKkcNtvljwa8Y0ga8Y0AXdjNF9D+Yfp86K8biJBjWPT1oP2cJu2xzYUT7RUZYqjJ2VS7K/1d+7+ofrSrM6oV7VVsQ+pFangRqar9ZHef3ur0vTjWTZppKdKjU1MluagkegqZVpgEV7nqGBJNeM8CoXu1C9yaiibEzzSFeCnTTECiva8Fe0AezSr2KWSgkU144B3ivcppCgLGW8OAZBO6ImRXl7DyKmDUnaoIKti3Gpr3rpuAVXx13mKwcTtU+zbmYMET2Tuk9wqSUjJwrdfjrmbVQxuTqRlXQL/VGnImh/6T+lii0bYGYsQvaDc+0Y0MARr+LLpWliLxw9hwkFrsdo5wdNwGX7sFjviQdd1crx917r3rYUvlAYudT2Qw38iX9RVEVTte5fOe+k/CDPo5s3qbMkdp9T8h6U/G4oAEkwBvNena6NYR7ZBUqCY+7A1B5EUAdKttXHbq4yoQGjiQdRm5eFYVGWbI2zqSyQwY0kV+kPSA32KrpbB0H4u81nWFqC3aJrQVIArsYYKK46OTKTm9zPMleRXpamk1oZAq8NKaYWqAL2yBN+34z6A0Q7RuVi9GsB1t46kBVkkb9ToJ4TrrvrX2pspBqAJ5nU+u+s+R8lUuzLzUqZ9T/cmvKrsXg+m2Os1YHGlSq1gWraCpq9pUjGQwtUbOaVKgCNjXopUqAHU2aVKgCVaeBSpUAe14KVKgD0UjSpVHkkiDUs1KlUkGRty5CEjlQdgxNi45OpuZI0iCF1Gkg9phoeNKlSy6GRibYvlrNy4faWQumgEbgKrdFtmILExJuznJ47xHh+prylWPP9n7m3SK8n7Aj0qwIw19ltFlR1JKT2d26OVCeMxDO5LEsd0kzoNwrylV2J3HkpzqptIv2LYC0rg0pUq6ngqIzTa8pUpImqImvKVABr0NsgWGbizkE9y7h7z61LtPjSpVml2yhmXlpUqVV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1242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024336" cy="18002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19672" y="126876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7200" y="1853552"/>
            <a:ext cx="441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err="1" smtClean="0"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linical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trial in corso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Risultati preliminari (Congresso SIGU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Nov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2012)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arresto nella progressione della malattia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sia da un punto di vista sintomatologico che di danno tissutale.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it-IT" sz="16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Importanza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di cominciare il trattamento prima che venga danneggiato il sistema nervoso e che compaia la degenerazione clinica neurologica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Risultati…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 E’ possibile una diagnosi precoce per le malattie metaboliche??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67544" y="620688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L’importanza dello screening neonatale per le malattie metaboliche è legata alla possibilità di riconoscere precocemente quelle condizioni che possono evolvere in malattia e, se possibile, di iniziare un trattamento terapeutico prima della comparsa dei sintomi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4221088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</a:rPr>
              <a:t>“Universal screening for inherited metabolic diseases in the neonate (and the fetus).”                                  </a:t>
            </a:r>
            <a:r>
              <a:rPr lang="en-US" sz="1600" b="1" i="1" dirty="0" err="1" smtClean="0">
                <a:latin typeface="+mj-lt"/>
              </a:rPr>
              <a:t>Scala</a:t>
            </a:r>
            <a:r>
              <a:rPr lang="en-US" sz="1600" b="1" i="1" dirty="0" smtClean="0">
                <a:latin typeface="+mj-lt"/>
              </a:rPr>
              <a:t> I, </a:t>
            </a:r>
            <a:r>
              <a:rPr lang="en-US" sz="1600" b="1" i="1" dirty="0" err="1" smtClean="0">
                <a:latin typeface="+mj-lt"/>
              </a:rPr>
              <a:t>Parenti</a:t>
            </a:r>
            <a:r>
              <a:rPr lang="en-US" sz="1600" b="1" i="1" dirty="0" smtClean="0">
                <a:latin typeface="+mj-lt"/>
              </a:rPr>
              <a:t> G, Andria G</a:t>
            </a:r>
            <a:r>
              <a:rPr lang="en-US" sz="1000" i="1" dirty="0" smtClean="0">
                <a:latin typeface="+mj-lt"/>
              </a:rPr>
              <a:t>.</a:t>
            </a:r>
          </a:p>
          <a:p>
            <a:r>
              <a:rPr lang="it-IT" sz="1000" u="sng" dirty="0" smtClean="0"/>
              <a:t> J </a:t>
            </a:r>
            <a:r>
              <a:rPr lang="it-IT" sz="1000" u="sng" dirty="0" err="1" smtClean="0"/>
              <a:t>MaternFetalNeonatalMed</a:t>
            </a:r>
            <a:r>
              <a:rPr lang="it-IT" sz="1000" u="sng" dirty="0" smtClean="0"/>
              <a:t>..</a:t>
            </a:r>
            <a:r>
              <a:rPr lang="it-IT" sz="1000" dirty="0" smtClean="0"/>
              <a:t> 2012 </a:t>
            </a:r>
            <a:r>
              <a:rPr lang="it-IT" sz="1000" dirty="0" err="1" smtClean="0"/>
              <a:t>Nov</a:t>
            </a:r>
            <a:r>
              <a:rPr lang="it-IT" sz="1000" dirty="0" smtClean="0"/>
              <a:t>; 25 (</a:t>
            </a:r>
            <a:r>
              <a:rPr lang="it-IT" sz="1000" dirty="0" err="1" smtClean="0"/>
              <a:t>Suppl</a:t>
            </a:r>
            <a:r>
              <a:rPr lang="it-IT" sz="1000" dirty="0" smtClean="0"/>
              <a:t> 5) :4-6. </a:t>
            </a:r>
            <a:r>
              <a:rPr lang="it-IT" sz="1000" dirty="0" err="1" smtClean="0"/>
              <a:t>doi</a:t>
            </a:r>
            <a:r>
              <a:rPr lang="it-IT" sz="1000" dirty="0" smtClean="0"/>
              <a:t>: 10.3109/14767058.2012.716983</a:t>
            </a:r>
            <a:endParaRPr lang="it-IT" sz="1000" i="1" dirty="0" smtClean="0">
              <a:latin typeface="+mj-lt"/>
            </a:endParaRPr>
          </a:p>
          <a:p>
            <a:endParaRPr lang="it-IT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512" y="3660413"/>
            <a:ext cx="77768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“Newborn screening for neuropathic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lysosomal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storage disorders”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000" u="sng" dirty="0" smtClean="0"/>
              <a:t>J </a:t>
            </a:r>
            <a:r>
              <a:rPr lang="it-IT" sz="1000" u="sng" dirty="0" err="1" smtClean="0"/>
              <a:t>InheritMetabDis</a:t>
            </a:r>
            <a:r>
              <a:rPr lang="it-IT" sz="1000" u="sng" dirty="0" smtClean="0"/>
              <a:t>.</a:t>
            </a:r>
            <a:r>
              <a:rPr lang="it-IT" sz="1000" dirty="0" smtClean="0"/>
              <a:t> ago 2010, 33 (4) :381-6. </a:t>
            </a:r>
            <a:r>
              <a:rPr lang="it-IT" sz="1000" dirty="0" err="1" smtClean="0"/>
              <a:t>doi</a:t>
            </a:r>
            <a:r>
              <a:rPr lang="it-IT" sz="1000" dirty="0" smtClean="0"/>
              <a:t>: 10.1007/s10545-010-9130-6. </a:t>
            </a:r>
            <a:r>
              <a:rPr lang="it-IT" sz="1000" dirty="0" err="1" smtClean="0"/>
              <a:t>Epubgiu</a:t>
            </a:r>
            <a:r>
              <a:rPr lang="it-IT" sz="1000" dirty="0" smtClean="0"/>
              <a:t> 2010 8.</a:t>
            </a:r>
            <a:endParaRPr kumimoji="0" lang="en-US" sz="10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9512" y="1947609"/>
            <a:ext cx="8784976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“Screening patients referred to a metabolic clinic for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lysosomal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storage disorders”</a:t>
            </a:r>
            <a:endParaRPr kumimoji="0" lang="it-IT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Fuller M, Tucker JN, Lang DL, Dean CJ,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Fietz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MJ,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Meikle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PJ, Hopwood JJ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u="sng" dirty="0" smtClean="0"/>
              <a:t>J </a:t>
            </a:r>
            <a:r>
              <a:rPr lang="it-IT" sz="1050" u="sng" dirty="0" err="1" smtClean="0"/>
              <a:t>MedGenet</a:t>
            </a:r>
            <a:r>
              <a:rPr lang="it-IT" sz="1050" u="sng" dirty="0" smtClean="0"/>
              <a:t>.</a:t>
            </a:r>
            <a:r>
              <a:rPr lang="it-IT" sz="1050" dirty="0" smtClean="0"/>
              <a:t>2011 </a:t>
            </a:r>
            <a:r>
              <a:rPr lang="it-IT" sz="1050" dirty="0" err="1" smtClean="0"/>
              <a:t>Jun</a:t>
            </a:r>
            <a:r>
              <a:rPr lang="it-IT" sz="1050" dirty="0" smtClean="0"/>
              <a:t>; 48 (6) :422-5. </a:t>
            </a:r>
            <a:r>
              <a:rPr lang="it-IT" sz="1050" dirty="0" err="1" smtClean="0"/>
              <a:t>doi</a:t>
            </a:r>
            <a:r>
              <a:rPr lang="it-IT" sz="1050" dirty="0" smtClean="0"/>
              <a:t>: 10.1136/</a:t>
            </a:r>
            <a:r>
              <a:rPr lang="it-IT" sz="1050" dirty="0" err="1" smtClean="0"/>
              <a:t>jmg</a:t>
            </a:r>
            <a:r>
              <a:rPr lang="it-IT" sz="1050" dirty="0" smtClean="0"/>
              <a:t>.2010.088096. </a:t>
            </a:r>
            <a:r>
              <a:rPr lang="it-IT" sz="1050" dirty="0" err="1" smtClean="0"/>
              <a:t>Epub</a:t>
            </a:r>
            <a:r>
              <a:rPr lang="it-IT" sz="1050" dirty="0" smtClean="0"/>
              <a:t> 2011 Mar 17.</a:t>
            </a:r>
            <a:endParaRPr kumimoji="0" lang="en-US" sz="105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9512" y="2811705"/>
            <a:ext cx="87491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“Newborn screening for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lysosomal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storage disorders”</a:t>
            </a:r>
            <a:endParaRPr kumimoji="0" lang="it-IT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Meickle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Grasby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Dean, Lang,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Bockmann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Whittle,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Fietz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Simonsen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Fuller, Brooks, Hopwood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it-IT" sz="1000" u="sng" dirty="0" err="1" smtClean="0"/>
              <a:t>MolGenetMetab</a:t>
            </a:r>
            <a:r>
              <a:rPr lang="it-IT" sz="1000" dirty="0" smtClean="0"/>
              <a:t> ago 2006, 88 (4) :307-14. </a:t>
            </a:r>
            <a:r>
              <a:rPr lang="it-IT" sz="1000" dirty="0" err="1" smtClean="0"/>
              <a:t>Epub</a:t>
            </a:r>
            <a:r>
              <a:rPr lang="it-IT" sz="1000" dirty="0" smtClean="0"/>
              <a:t> 2006 </a:t>
            </a:r>
            <a:r>
              <a:rPr lang="it-IT" sz="1000" dirty="0" err="1" smtClean="0"/>
              <a:t>Apr</a:t>
            </a:r>
            <a:r>
              <a:rPr lang="it-IT" sz="1000" dirty="0" smtClean="0"/>
              <a:t> 4</a:t>
            </a:r>
            <a:endParaRPr kumimoji="0" 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5157192"/>
            <a:ext cx="59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</a:t>
            </a:r>
            <a:r>
              <a:rPr lang="en-US" sz="1600" b="1" i="1" dirty="0" smtClean="0">
                <a:latin typeface="+mj-lt"/>
              </a:rPr>
              <a:t>New strategy for the screening of </a:t>
            </a:r>
            <a:r>
              <a:rPr lang="en-US" sz="1600" b="1" i="1" dirty="0" err="1" smtClean="0">
                <a:latin typeface="+mj-lt"/>
              </a:rPr>
              <a:t>lysosomal</a:t>
            </a:r>
            <a:r>
              <a:rPr lang="en-US" sz="1600" b="1" i="1" dirty="0" smtClean="0">
                <a:latin typeface="+mj-lt"/>
              </a:rPr>
              <a:t> storage disorders: the use of the online trapping-and-cleanup liquid chromatography/mass spectrometry.”</a:t>
            </a:r>
            <a:endParaRPr lang="it-IT" sz="1600" b="1" i="1" dirty="0" smtClean="0">
              <a:latin typeface="+mj-lt"/>
            </a:endParaRPr>
          </a:p>
          <a:p>
            <a:r>
              <a:rPr lang="it-IT" sz="1600" b="1" i="1" dirty="0" smtClean="0">
                <a:latin typeface="+mj-lt"/>
              </a:rPr>
              <a:t>la Marca G, Casetta B, Malvagia S, </a:t>
            </a:r>
            <a:r>
              <a:rPr lang="it-IT" sz="1600" b="1" i="1" dirty="0" err="1" smtClean="0">
                <a:latin typeface="+mj-lt"/>
              </a:rPr>
              <a:t>Guerrini</a:t>
            </a:r>
            <a:r>
              <a:rPr lang="it-IT" sz="1600" b="1" i="1" dirty="0" smtClean="0">
                <a:latin typeface="+mj-lt"/>
              </a:rPr>
              <a:t> R, </a:t>
            </a:r>
            <a:r>
              <a:rPr lang="it-IT" sz="1600" b="1" i="1" dirty="0" err="1" smtClean="0">
                <a:latin typeface="+mj-lt"/>
              </a:rPr>
              <a:t>Zammarchi</a:t>
            </a:r>
            <a:r>
              <a:rPr lang="it-IT" sz="1600" b="1" i="1" dirty="0" smtClean="0">
                <a:latin typeface="+mj-lt"/>
              </a:rPr>
              <a:t> E.</a:t>
            </a:r>
          </a:p>
          <a:p>
            <a:r>
              <a:rPr lang="en-US" sz="1000" u="sng" dirty="0" smtClean="0"/>
              <a:t>Anal Chem.</a:t>
            </a:r>
            <a:r>
              <a:rPr lang="en-US" sz="1000" dirty="0" smtClean="0"/>
              <a:t> ago 2009 1, 81 (15) :6113-21. </a:t>
            </a:r>
            <a:r>
              <a:rPr lang="en-US" sz="1000" dirty="0" err="1" smtClean="0"/>
              <a:t>doi</a:t>
            </a:r>
            <a:r>
              <a:rPr lang="en-US" sz="1000" dirty="0" smtClean="0"/>
              <a:t>: 10.1021/ac900504s</a:t>
            </a:r>
            <a:endParaRPr lang="it-IT" sz="1000" i="1" dirty="0">
              <a:latin typeface="+mj-lt"/>
            </a:endParaRPr>
          </a:p>
        </p:txBody>
      </p:sp>
      <p:pic>
        <p:nvPicPr>
          <p:cNvPr id="11" name="Picture 2" descr="http://t0.gstatic.com/images?q=tbn:ANd9GcS3Ds8dJv8B274vEnArgSnCz7hk-DPKYuAnhn0mao-b20eSxYNL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91996"/>
            <a:ext cx="2376264" cy="167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79512" y="5877272"/>
            <a:ext cx="59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i="1" dirty="0" smtClean="0">
                <a:latin typeface="+mj-lt"/>
              </a:rPr>
              <a:t>New strategy for the screening of </a:t>
            </a:r>
            <a:r>
              <a:rPr lang="en-US" sz="1200" i="1" dirty="0" err="1" smtClean="0">
                <a:latin typeface="+mj-lt"/>
              </a:rPr>
              <a:t>lysosomal</a:t>
            </a:r>
            <a:r>
              <a:rPr lang="en-US" sz="1200" i="1" dirty="0" smtClean="0">
                <a:latin typeface="+mj-lt"/>
              </a:rPr>
              <a:t> storage disorders: the use of the online trapping-and-cleanup liquid chromatography/mass spectrometry</a:t>
            </a:r>
            <a:r>
              <a:rPr lang="en-US" sz="1200" b="1" i="1" dirty="0" smtClean="0">
                <a:latin typeface="+mj-lt"/>
              </a:rPr>
              <a:t>.</a:t>
            </a:r>
            <a:r>
              <a:rPr lang="en-US" sz="1200" i="1" dirty="0" smtClean="0">
                <a:latin typeface="+mj-lt"/>
              </a:rPr>
              <a:t>”</a:t>
            </a:r>
            <a:endParaRPr lang="it-IT" sz="1200" i="1" dirty="0" smtClean="0">
              <a:latin typeface="+mj-lt"/>
            </a:endParaRPr>
          </a:p>
          <a:p>
            <a:r>
              <a:rPr lang="it-IT" sz="1200" i="1" dirty="0" smtClean="0">
                <a:latin typeface="+mj-lt"/>
              </a:rPr>
              <a:t>la Marca G, Casetta B, Malvagia S, </a:t>
            </a:r>
            <a:r>
              <a:rPr lang="it-IT" sz="1200" i="1" dirty="0" err="1" smtClean="0">
                <a:latin typeface="+mj-lt"/>
              </a:rPr>
              <a:t>Guerrini</a:t>
            </a:r>
            <a:r>
              <a:rPr lang="it-IT" sz="1200" i="1" dirty="0" smtClean="0">
                <a:latin typeface="+mj-lt"/>
              </a:rPr>
              <a:t> R, </a:t>
            </a:r>
            <a:r>
              <a:rPr lang="it-IT" sz="1200" i="1" dirty="0" err="1" smtClean="0">
                <a:latin typeface="+mj-lt"/>
              </a:rPr>
              <a:t>Zammarchi</a:t>
            </a:r>
            <a:r>
              <a:rPr lang="it-IT" sz="1200" i="1" dirty="0" smtClean="0">
                <a:latin typeface="+mj-lt"/>
              </a:rPr>
              <a:t> E.</a:t>
            </a:r>
          </a:p>
          <a:p>
            <a:r>
              <a:rPr lang="en-US" sz="1200" u="sng" dirty="0" smtClean="0"/>
              <a:t> Anal Chem.</a:t>
            </a:r>
            <a:r>
              <a:rPr lang="en-US" sz="1200" dirty="0" smtClean="0"/>
              <a:t> ago 2009 1, 81 (15) :6113-21. 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10.1021/ac900504s</a:t>
            </a:r>
            <a:endParaRPr lang="it-IT" sz="1200" i="1" dirty="0">
              <a:latin typeface="+mj-lt"/>
            </a:endParaRPr>
          </a:p>
        </p:txBody>
      </p:sp>
      <p:pic>
        <p:nvPicPr>
          <p:cNvPr id="10" name="Picture 2" descr="http://t0.gstatic.com/images?q=tbn:ANd9GcS3Ds8dJv8B274vEnArgSnCz7hk-DPKYuAnhn0mao-b20eSxYNL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91996"/>
            <a:ext cx="2376264" cy="1677363"/>
          </a:xfrm>
          <a:prstGeom prst="rect">
            <a:avLst/>
          </a:prstGeom>
          <a:noFill/>
        </p:spPr>
      </p:pic>
      <p:grpSp>
        <p:nvGrpSpPr>
          <p:cNvPr id="11" name="Group 7"/>
          <p:cNvGrpSpPr/>
          <p:nvPr/>
        </p:nvGrpSpPr>
        <p:grpSpPr>
          <a:xfrm>
            <a:off x="304800" y="304800"/>
            <a:ext cx="8299648" cy="4492352"/>
            <a:chOff x="3473197" y="1471766"/>
            <a:chExt cx="5327903" cy="3697134"/>
          </a:xfrm>
        </p:grpSpPr>
        <p:pic>
          <p:nvPicPr>
            <p:cNvPr id="13" name="Picture 19" descr="Immagin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3197" y="1471766"/>
              <a:ext cx="5327903" cy="2009751"/>
            </a:xfrm>
            <a:prstGeom prst="rect">
              <a:avLst/>
            </a:prstGeom>
            <a:noFill/>
          </p:spPr>
        </p:pic>
        <p:pic>
          <p:nvPicPr>
            <p:cNvPr id="14" name="Picture 9" descr="Immagin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3197" y="3521966"/>
              <a:ext cx="5327903" cy="16469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9600" y="16288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Vantaggi della spettrometria tandem massa</a:t>
            </a:r>
            <a:r>
              <a:rPr lang="it-IT" dirty="0" smtClean="0"/>
              <a:t>: 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la possibilità di </a:t>
            </a:r>
            <a:r>
              <a:rPr lang="it-IT" dirty="0" err="1" smtClean="0"/>
              <a:t>screenare</a:t>
            </a:r>
            <a:r>
              <a:rPr lang="it-IT" dirty="0" smtClean="0"/>
              <a:t> avendo come campione una sola goccia di sangue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di identificare molti tipi diversi di malattie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la rapidità nell’analisi e nella diagnosi e l’alta affidabilità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costo non troppo proibitivo</a:t>
            </a:r>
          </a:p>
          <a:p>
            <a:endParaRPr lang="it-IT" dirty="0"/>
          </a:p>
        </p:txBody>
      </p:sp>
      <p:pic>
        <p:nvPicPr>
          <p:cNvPr id="12" name="Immagine 11" descr="downloa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664296" cy="2160240"/>
          </a:xfrm>
          <a:prstGeom prst="rect">
            <a:avLst/>
          </a:prstGeom>
        </p:spPr>
      </p:pic>
      <p:pic>
        <p:nvPicPr>
          <p:cNvPr id="5" name="Picture 2" descr="http://t0.gstatic.com/images?q=tbn:ANd9GcS3Ds8dJv8B274vEnArgSnCz7hk-DPKYuAnhn0mao-b20eSxYNL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91996"/>
            <a:ext cx="2376264" cy="167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icinolibero.ch/wp-content/uploads/2012/03/no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6984776" cy="300172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059832" y="27809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66"/>
                </a:solidFill>
              </a:rPr>
              <a:t>Grazie per l’attenzione</a:t>
            </a:r>
            <a:endParaRPr lang="it-IT" sz="4800" b="1" dirty="0">
              <a:solidFill>
                <a:srgbClr val="FF0066"/>
              </a:solidFill>
            </a:endParaRPr>
          </a:p>
        </p:txBody>
      </p:sp>
      <p:pic>
        <p:nvPicPr>
          <p:cNvPr id="48132" name="Picture 4" descr="http://2.bp.blogspot.com/-Fifs0ngHO1I/T7s_-p0h1CI/AAAAAAAAAYQ/HHbffjWue8U/s1600/no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2808312" cy="2520279"/>
          </a:xfrm>
          <a:prstGeom prst="rect">
            <a:avLst/>
          </a:prstGeom>
          <a:noFill/>
        </p:spPr>
      </p:pic>
      <p:pic>
        <p:nvPicPr>
          <p:cNvPr id="48134" name="Picture 6" descr="http://www.unipd.it/ilbo/sites/unipd.it.ilbo/files/imagecache/img_foglia/no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92696"/>
            <a:ext cx="2592288" cy="2448272"/>
          </a:xfrm>
          <a:prstGeom prst="rect">
            <a:avLst/>
          </a:prstGeom>
          <a:noFill/>
        </p:spPr>
      </p:pic>
      <p:pic>
        <p:nvPicPr>
          <p:cNvPr id="48136" name="Picture 8" descr="http://t3.gstatic.com/images?q=tbn:ANd9GcRUl0aKB5_8G4RUwrOg75RBHNShUp0niz8R_qobIKCe47NZ3PV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4704"/>
            <a:ext cx="28956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886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Degenerazione neurologica progressiva: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39144" y="764704"/>
            <a:ext cx="21518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rgbClr val="FF0066"/>
              </a:solidFill>
            </a:endParaRPr>
          </a:p>
          <a:p>
            <a:r>
              <a:rPr lang="it-IT" b="1" dirty="0" smtClean="0">
                <a:solidFill>
                  <a:srgbClr val="FF0066"/>
                </a:solidFill>
              </a:rPr>
              <a:t>A  24 mesi 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RM encefalo spinale: “appena ridotta la rappresentazione della sostanza bianca con ritardo della </a:t>
            </a:r>
            <a:r>
              <a:rPr lang="it-IT" dirty="0" err="1" smtClean="0"/>
              <a:t>mielinizzazione</a:t>
            </a:r>
            <a:r>
              <a:rPr lang="it-IT" dirty="0" smtClean="0"/>
              <a:t>; leggermente più ampi gli spazi </a:t>
            </a:r>
            <a:r>
              <a:rPr lang="it-IT" dirty="0" err="1" smtClean="0"/>
              <a:t>liquoralipericerebrali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EEG nella norma </a:t>
            </a:r>
          </a:p>
          <a:p>
            <a:endParaRPr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4211960" y="980729"/>
            <a:ext cx="4779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                                 A 30 mesi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Ricovero presso Ospedale di Roma: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Astenia, irritabilità, </a:t>
            </a:r>
            <a:r>
              <a:rPr lang="it-IT" dirty="0" err="1" smtClean="0"/>
              <a:t>ipertono</a:t>
            </a:r>
            <a:r>
              <a:rPr lang="it-IT" dirty="0" smtClean="0"/>
              <a:t> arti inferiori con </a:t>
            </a:r>
            <a:r>
              <a:rPr lang="it-IT" dirty="0" err="1" smtClean="0"/>
              <a:t>Babinsky</a:t>
            </a:r>
            <a:r>
              <a:rPr lang="it-IT" dirty="0" smtClean="0"/>
              <a:t> positivo a sinistra; posture distoniche dei 4 arti; partecipazione ridotta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Wingdings"/>
              </a:rPr>
              <a:t>Analisi genetica per atrofia muscolare spinale (negativa)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sym typeface="Wingdings"/>
              </a:rPr>
              <a:t>Neurografia</a:t>
            </a:r>
            <a:r>
              <a:rPr lang="it-IT" dirty="0" smtClean="0">
                <a:sym typeface="Wingdings"/>
              </a:rPr>
              <a:t>: quadro di neuropatia sensitivo-motoria di tipo misto prevalentemente demielinizzante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Wingdings"/>
              </a:rPr>
              <a:t>Puntura lombare: </a:t>
            </a:r>
            <a:r>
              <a:rPr lang="it-IT" dirty="0" err="1" smtClean="0">
                <a:sym typeface="Wingdings"/>
              </a:rPr>
              <a:t>iperproteinorrachia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RM spinale: “impregnazione delle meningi </a:t>
            </a:r>
            <a:r>
              <a:rPr lang="it-IT" dirty="0" err="1" smtClean="0"/>
              <a:t>perimidollari</a:t>
            </a:r>
            <a:r>
              <a:rPr lang="it-IT" dirty="0" smtClean="0"/>
              <a:t> del cono midollare cui si associa incremento di spessore delle radici dei nervi spinali e dei gangli del tratto lombosacrale in sede </a:t>
            </a:r>
            <a:r>
              <a:rPr lang="it-IT" dirty="0" err="1" smtClean="0"/>
              <a:t>extradurale</a:t>
            </a:r>
            <a:r>
              <a:rPr lang="it-IT" dirty="0" smtClean="0"/>
              <a:t> e extravertebrale compatibile con quadro di </a:t>
            </a:r>
            <a:r>
              <a:rPr lang="it-IT" dirty="0" err="1" smtClean="0"/>
              <a:t>poliradicolonevrite</a:t>
            </a:r>
            <a:r>
              <a:rPr lang="it-IT" dirty="0" smtClean="0"/>
              <a:t>”</a:t>
            </a:r>
          </a:p>
          <a:p>
            <a:endParaRPr lang="it-IT" dirty="0" smtClean="0">
              <a:sym typeface="Wingdings"/>
            </a:endParaRPr>
          </a:p>
          <a:p>
            <a:endParaRPr lang="it-IT" dirty="0" smtClean="0">
              <a:sym typeface="Wingdings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03448" y="1052736"/>
            <a:ext cx="1872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A 18 mesi </a:t>
            </a:r>
          </a:p>
          <a:p>
            <a:endParaRPr lang="it-IT" b="1" dirty="0" smtClean="0">
              <a:solidFill>
                <a:srgbClr val="FF0066"/>
              </a:solidFill>
            </a:endParaRP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Ritardo della deambulazione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Visita NPI con diagnosi di “ritardo nella deambulazione autonoma”</a:t>
            </a:r>
          </a:p>
        </p:txBody>
      </p:sp>
      <p:sp>
        <p:nvSpPr>
          <p:cNvPr id="44" name="Freccia in giù 43"/>
          <p:cNvSpPr/>
          <p:nvPr/>
        </p:nvSpPr>
        <p:spPr>
          <a:xfrm>
            <a:off x="467544" y="1484784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in giù 44"/>
          <p:cNvSpPr/>
          <p:nvPr/>
        </p:nvSpPr>
        <p:spPr>
          <a:xfrm>
            <a:off x="2483768" y="1412776"/>
            <a:ext cx="216024" cy="432048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in giù 45"/>
          <p:cNvSpPr/>
          <p:nvPr/>
        </p:nvSpPr>
        <p:spPr>
          <a:xfrm>
            <a:off x="6372200" y="1412776"/>
            <a:ext cx="216024" cy="432048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0" grpId="0" build="allAtOnce"/>
      <p:bldP spid="35" grpId="0" build="allAtOnce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94594" y="1124744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A 34 mesi </a:t>
            </a:r>
          </a:p>
          <a:p>
            <a:endParaRPr lang="it-IT" b="1" dirty="0" smtClean="0">
              <a:solidFill>
                <a:srgbClr val="FF0066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Nuovo ricovero presso Ospedale di Roma: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la piccola non regge la posizione seduta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non risponde agli stimoli verbali e dolorifici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linguaggio assente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non segue con lo sguardo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comparsa di astenia, irritabilità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ipotono assiale marcato</a:t>
            </a:r>
          </a:p>
          <a:p>
            <a:pPr>
              <a:buFont typeface="Arial" pitchFamily="34" charset="0"/>
              <a:buChar char="•"/>
            </a:pPr>
            <a:r>
              <a:rPr lang="it-IT" dirty="0" err="1" smtClean="0"/>
              <a:t>ipertono</a:t>
            </a:r>
            <a:r>
              <a:rPr lang="it-IT" dirty="0" smtClean="0"/>
              <a:t> ai 4 arti con postura distonica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pianto inconsolabile e irritabilità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riflessi rotulei e achillei non </a:t>
            </a:r>
            <a:r>
              <a:rPr lang="it-IT" dirty="0" err="1" smtClean="0"/>
              <a:t>elicitabili</a:t>
            </a:r>
            <a:endParaRPr lang="it-IT" dirty="0"/>
          </a:p>
        </p:txBody>
      </p:sp>
      <p:sp>
        <p:nvSpPr>
          <p:cNvPr id="24578" name="AutoShape 2" descr="data:image/jpeg;base64,/9j/4AAQSkZJRgABAQAAAQABAAD/2wCEAAkGBhQQEBIUEhQVFBUUFhQVFBcVFhcUEBUUFBUWFBQVFBUXHCYeGBkjGRQVHy8gIycpLCwsFR4xNTAqNSYrLCkBCQoKDgwOGg8PGi8lHyQuKiwsLS8pKS0sLCwsLCwsLCouKSwsLCwpKSwsLCksLCwsKSkpLCwsLCkpLCwpLCwpLP/AABEIANYA7AMBIgACEQEDEQH/xAAcAAABBQEBAQAAAAAAAAAAAAAAAgQFBgcDAQj/xAA/EAABAwIDBQYEAwcEAQUAAAABAAIDBBEFEiEGMUFRcQciMmGBkROhscEjQlIUM2JygtHwJENTkqIVFjRE4f/EABsBAAIDAQEBAAAAAAAAAAAAAAAFAgMEBgEH/8QALxEAAgEDBAAFAwIHAQAAAAAAAAECAwQRBRIhMRMiQVFhMnGxBhSBkaHB0eHwM//aAAwDAQACEQMRAD8A3FCEIAEIQgAQhJc6yAPVwrZyyNzhvA0vuTaoxQN3lM67FA+PKDqSPYan7LNcVlCnKWekycI5kkDMbfxDT7hPIMZafEC35hQgC6BclT1a5g+Xn7jKdtTZZI5g4XaQei6KqvrWxlovZxIsB4t/JWhz7Ak8BddJYX37qLbWMGGrRdPHyer1R4xQn8unXVdW4gOII+anHUbaTwpordOS9B2hcW1bTxHrofmut1tjOMlmLyRxg9Qm9VWtjtmvqbC2pSI8Vjd+YDrp9UblnGStzinjPI7XiaVWIBovdQtVtGLODTqe6Op4+117lBKaim2LrcZe5xyHK0GwI3m3Hok02NyNPe749j6FRNFLmaeQNh0Xc/5yHVKpVZqWciJXVRy3Jlvp5g9oc3cV0Ubs/wDuGng4lw6HcpJNIvMU2PYNuKbPUIQpEwQhCABCEIAEIXGaoDd6AOqjKvHAxxa0ZiN5vYX5LyqxgBrrHWxt1UG0JLql9K3SjT7ZstqCqZciZh2gH5mEeYN/lvT2eoBZmabjmq4F62RwBDTa+8cPZYLbWZJ4rcr3Lqlou4EBtDiZDjqnez8TizO/e7wg7w3meq6DBGOfnku8g3AOjL9OKk7LNe3yqrZDolSo7XlgFyrZiyNzhvAXayTNCHtLTuIslDNSayslZwuTNVRlxvYtJJ63V4r8XaYn2PAqi1uGSwFzmtLxcWLdTbzCRhIqJnFpY9rbHVwLW39fVdBY1Y0bSbzzz+Cq9aqVo46Lhhk5fExzt5CetKa00eVrW/pACcNK5lrJXPGXg7WQG23EjoUlpS0RnOm8xbRQ0RtXUl8jmk3yWHq4XP2XIhNcPdmdUO5zyD0bZo+ieLsaSl4cdzy8I427nvrSfycpKdrhYj5kfRMG4GxrswL9xAubgX3kKTRZXbpL1KfEljGeBtFAGNAG4Jji9A+f4ULLgSStEhHCMam/lwUsQkEW8um9R4fZ7SmoyTZa4og0ADQAAAcgNAlqvwY29ujgH/J39k7btAzi1w9AUzjXpv1H8LulJdkqhRbtoIx+r2Um03CtjJS6ZfGcZ/S8nqEIUiYIQhACJHWCp+0eMFu4q21PhKzbavxFQmSiuSMGOuL23OhcB8wpGPadzXSNezNlke0FptoN1/RU6ply6+Y+ql6399N5yX/7NBXO6rHLi3/3Q702EZuUWdZe0F7swZE1tuLiXH2CVhu1dQ9uZxadd2WwVPjOr/VS+Dn8MdUtq0oRjwhhRpxcsNF+wfHRO5zCLPaLni0jdcKXAVX2Qoj8SaU7iQxvpq4/QK1tCwTSTMddRjNqPR5lXoCWGpQaomZyEAJYCjpdpaVj8hmZm10Fzu36hSNLOyRuZjg4cwbqTi12eSylloWGpQCW1iVkVbRU5CQugXmVBNt6iotvCKpNJZZQoNrqenErZn5HCSRx7pIOZxItbiobEu16JpIhic/+J7gxvoNSrJifZpS1UpeZJW5nZnNaRYnja4uFM4ZsXR07csdPH5lzQ956l17ro6mowppKUXn26EVPToze7OSqYH2giYD40fw78WuzNHXirbHIHAFpBBFwRqCCmWN7DQzMcYQIZLaFosw/zN+4UfsjRyQROik0yuOnI8beR3qdpdK4zgyXtoqCTJ9eEIuuVVVsiaXyOaxo3ucQ1vuVtwLVz0KISHBRtNtbSSuysqIyetvmdFKb/wDNFFok012cZBoVb6N+aNh5tH0VSeFbaSPLGwcmgfJbLP1GunZ8x2QhC3jYEIQgDlOO6Vne1kepWjSDQqgbXR71XPonAzTE5NbdVNvqhI5z2m4d8M+uQAg+oVdrnd49VygqHM8JIvvsld5b+Mkk+RjZ3Kt5uTXAsHvSeqlcNltE23iLgGjiSTYKEPE896ltlZmNq43SAlrLusLeIDurJWtcU25Prk1077z4hHOTV8NoRFExg4DXzcdSfcp8xiaUOIxy+B4J5bneykmMXNvJTVbT83Z41igdt6ox0pANs2hO7TkrK1ipPapJ+FA0HxPdccwBot2n2cru4hRi8ZZldwqPnazgz2geBJckCzTa+mpKs2G4g+KeD4TrX8QHhcORVXEStWwmASSzNltaKM2JPE/pZ911+q/p2NvQdaNTpdP1+3ySt9a35pThw/Y1JmovzSrIDbL2y4jwyjImyY1UlzYbh9U/ebAnkCfZQODTGSBjz+e7vdxI+ScaNbb6rm/RCrVajVJRXqON2oTyGpBGuhTYhcyE4vrCFwvNw/cSWt3O2eY8r2JIuUPXMzTNcDo1pFhxcdLnoPqlPXAlLrXTFbT37smm61F3ENm3B1Dlkfapizn1fwb9yJrTbgXOFybc9QFq2dZ/2ibKulmZUxjM2wEwGrhl8LrcRwPRbnHHJntZJT5KjgtHZouNXan13BXfCMeNKQ0kujA74vu8235clXsPbYF3Ld1TbFp3lnw42uc+Tg0FxA9EvTlOYynFS4ZquyePRYhMRAHuZHZ0jy3K0G/dYL7ybX6K/BVfs72dbQ0McYIL3d+Ug377gNPQWHorSn1GGyJsoUo0o4iCEIVxeCEIQB47cqztJhZkabKzpEkQdvXjWT1PBi1Vsi8u3L12x5a25HyWwHDWcgo7HKdrYzYDcq3TR7uZhWJ0vw3WXLCKgNlBcbCzh77k+2lf+IVFUreKnQsldT8KXWHk9/cOg1UXaLU2UEXab+YOq6Q7RVEZIbM+w4E5h81XYgRuJHROWOPNUVf0nVTfhTTXzwNI6/RqLFaH9yzf+8aof7v/AIs/soOsxaSqIMzy93eOtgACbAADQbkkOJS4oLADl7rfov6fr2lyq1XGF7fYwajqNtWpOFGPL+MDaazGlx0A++g+q2PZ2qhMLGQkfhgNLeIcPFcdb6rKzStdYOFxdpP9JzfULoJnNGa5a7U3BsQXEk6jqo/q6U14cUvLz9skNGtY3Cn5sPjBs1l7ZZFSbZVcY0mLhwDwHKTg7SahvjZG/wBC0riPKNZaZWXWGaLOO47ofooLZtlqSAHeGAHyPIqKg7TWHSSFw55SHddCqRU/+pMkfUU7ZxHM4vbks9hYTZl2C9jYJtpteNByz6iDU7Gs3HKx2a25q5OCyuPtJr4tJWNdb9cTmO9bLvB2wvJs6nYf5XkH5hOHc0piCdlVXoaPIE3eq5h/aZTS6SB8JPFwzM9x/ZWJsrXtDmkOadxabg+qr3Rl0zLOnOm/MjndeZl65cnFQaIpjWowWCTxRt3307uvonVJSsiFo2hvOw1PU7yk5kZ1S4L0Ld0msZHccxabtNjzH35hWuhnL42OOhIBKpLpNCr1Tssxo5AfRaLfPI005t7ueDohCFqG4IQhAAhCEAeKtbW1uWM9FZJHWBWZbe4pbMEYAznGZ8zyvYo7ABMJprvv5hSsNnAEG4O4p3pUEtz9TFcy6QuONOYo15Exd2ysabF7AeRcAfmU/WF2YjpHEnDIkqNicxxqTlhcFbObIks04O8XTlkS6iJZ6jjJYksoFJxeU8EY7CmnmOhXB+EcnH1CnPhJDokrqaVZVfqpr+HH4N9PVLun1Uf8efyVqtoHtY8ix0K1TZP/AODTW/4mj2uFQsSGWKQ8mOPsCr/svTmOipmu8QiZfqRm+65TV7CjZziqPTG9C8qXcN1XtPBIvYDvAPUXUdVbO00njp4ndWNv7gKTKSQkRdhMpuKdmFLJrEHQOG7KS6P1YfsoLZTCqqkrpYH/ALoMLj/xuv4Xs5HmtNITKsAdpbctVrulMVapGnGg36voYSBUzbXbJ9GWxwMEkrtXXDnNY3hcN4lXWQLvQAWOgvfXQXPXmt9ao6cd2BJp9GFatskZjRdo7tBNEDzMZym/8rlYqDaqmmsGyBp/S/un56Kw4nszTVA/FhYT+oDK/wB22VRxPsoYbmnlLeTZBmb0zDVYI3fuOqukLuBY2625HlqNSFoDBoOixvY/YisjrWMkeWQt77yx+Zjw06MAO65t7LZQmttLdHcQtraVDcpHqEIWk1ghCEACEIQA2r32YVi23NTd7ls+J/uysM23P4jlZBZIsqgOvqq1Bjk1O94jfYZj3SLt38irRS0T32IbpfedAqxjOBTQEue3uucbOGrdTca8FqcKtOG6Ka+SpOLlhiqzauolGUyWHENGW/WyijITxKSvFlnVnPmTyWqKXSLLsntVJTysYSXROIDmnW1z4m8itijYsHwWPNOzrf2F1vOFsPwYs2/I2/Wyd6dOTpvLF14kpLA4ZGuojS2sXQNWxyMJxyJDmJ1lXN7V4pHh5huFNqJQx/gtdw/UB+X6K7gLMq/aJ1DK2VoDvyZToC03dIb87BoXlf23taCI6U57fmkGUH0FyuK1eq69y4rqPH+TrLCwqq3jUS4kacUkhYae1XEJ5O7I2Ju/KxjbW5XdqVZ9nu1CT/7Ya5lwPiNGVw8yNxCTTg49jRadXcN6WS67T1L46Z5i0eSxjTyzOAJ9BdKY4FoINwQLEahOK6D48Dgxw77e44atuR3T0WTYBtlLhzpIKtji1ryAP9xhJuct/Ew7wtlnUjFNM5LVberVaa6RpUiKPx+hVLre1yiaO4JZHbg0Mtcnhcqx7LRTy/6ipb8IubaKEf7bDrmeeLz8lfdTUab+THp1nVlWUnwlyWApBCWUkpEztEO8Hb+I7+X6lTKicGGr+g/upZdFZLFFC24/9GCEIWwoBCEIAF4V6mlfViNpKAOOLVIEZusV2maJZyOA1P2CsO1m151a08VVWgk3O86nqU1sbbfLL6Rlr1MLCPY2LvJSNkY5jxdrhZw/ziiNidxMXSKKawxa3hmeVOwxheS8l0d+6WjS38R4FetweC1sg9zdaZGxdo6Jl/Ay/wDKEpqadBPymhXT9Si7IbEf6gTG/wAJoNg7xOceA5t81p0bVyianTGqdOmqMdqM1Wo6jyxTGroGoa1LAXjZSJLVzeF2ISRGXEAbyQB6rzclyz1LLwV3aDZv9qLSHluQW8OZtibm/I7vZQcGwETXF0r3SXJNh3W/LUraqWlbG0NaOvmeZVf2hwG34kQuPzNHDzaPsuftruzrXLUoYb6b6Z0Eqt5SoKnGfC9P9lCfs7AAQIwOlwfdRU2z5zRRx6sc6xvvHHXyVolC4wU0kjw2EXedByFxa55AXunOoafb1beUkkmllMhp2qXNCqlubT4aZe9nXA0zA3wsuwf0G32XmL7O09WB8eJshGgJFngeThqneG0AghjibuY0C/M73H1N13IXzhcdDibU5NlcwnYKhpH54adgeDcOdd7mn+HMTb0U6UopJROTl2wikuhJSClFJKgy1DnC5sslj+YW9RuU0qyVI0uLWFn/APYD6+abWVzGMfDm8exkuKLb3IlUJjLjEYGhJ8gP7pmccdfwi3U3W2d3Rh3IojQqS6RNoTGixVshse67lwPQp6r4TjNbovKK5RcXhnjjYKjbaY3kaQCrhiM+VhWL7a4nmcQr4IrkVwTGao13Nu4/ZS8bFV6XHoqdzvi5rutawuLD/wDVLUu1lK//AHcp/iaR810NlUpRhhyWRfWjJvKRORsTqNqb0U7JBdj2vH8JB+ifxsTTcscGN5FxNTqNq5xtTqNqonIizpG1OWNXNjU4Y1ZJMietaulkNCVZUtngghOsFgzTA/pGb7BNyFIbLtuJn85Mg6RjX5n5Jbqdfwrd47fBss6e+ovjkm7IXqSuJOhGdThEMmr42k87WPySWwxUzHODWxtaC5xAtoOZ4p8qn2oTOZhVSW8mg/ylwBVvjVZpQcnj2yyVOlBzXBnW0Xa/VSyltIRDGDZpyh0rvNxcNOgRR9qdZDl+I5s40uHNDXHnZzdypFBFa7z6fdOaVuZxe7c3d1V84wXGOjqqNnS28x7N72d2mirY8zO68Wzxu8bCfqPNShWLbCul/bY3x30NncnMPiB8v7LaisM0k8IVXduqFTEemISXJZCQ5VszI5yPDQS4gAbyTYDqSogbWUhfkFTEXcsw+u5Zz2rbUOlnNIwkRxEZ7fnkIvY+QVfwfC+f9R5eSvdFKG6bGVrZus+zemuuLg3B3G9wvCqFgG0BprMdcxcuLfNvl5K701WyVodG4OaeI+/JY85PLi1nbyxLr3OgcRqN41HVWimlzsa7mAVVj/nVWeihyRsad4Av1TjTW/MvQT3mML3IjaeoyxnosP2hlzPK2na1l2HosVxtneK6CmK5FH2jZ4D1H0UKrXjGHOmaAwag3100soWXZ6dv5L9CCvJxeQjLgZQVDmG7XFpHEEg/JWbCO0WphIDyJm8n+L0eNVWZadzPE0jqLJACIVZ0/peAlCM1yjedmcbZWwCVgLdS1zTva4WJ14jVTkbVVezTCXQULc4s6Vxksd+UgBt+trqD7UdsHMJo4TbQfHcN5vqIxyFt6eyuNtJSn2KfC31HGPRpVLVRyeB7HW/S8H6J41i+XGTFpu0kHmDY+4U1h+3FbBb4dTJYcHHOPZ11g/fJ9ovlYv0Z9HNavbLFKHtqq2fvGQy9W5He7T9lY6Dtwgd++gkZ5scHj2Nipq5gzPK1qr0NGKX2ezF1K4uOrppXgcmud3fkPmqxQ9pGHz6CoDCeErXMPS+o+ap+22Ln9pyQvLWRNAGRxAJd3idN+hCUavLfGCT9x5odnKtKcXw8I38pJXzfR7YVkPgqJR5FxcPZ11ZsL7ZaqOwmZHMOdvhv9xofZc94LH1TSqsfpaZtKj8cwwVVNNC7dIxzfXh87Ko0HbJSPt8RksR6B7fcf2Typ7UKO1oHmWUg5WBpFjzcTuCgoTzwjFO3q0/qi0ZLUYEA0tuWltwQdRcaEJj8A3bEBrx878QrDUOJJLt7iSepJJ+ZTnBGMbUROkGgP2066plVp+RyXa5NlpqFSEts3lP+ZadlcCMETWNH4supP6GcXH7eavNk0wqmyszOHefYnyH5WjoE8KSldeq6s22IKQ42Sym9a+0ch5Mcf/EoRWYHPTulqppHA5pJHlt+RcdfZT0EIYLe/mea4t3D0TevqXhtmjfvcOHULbc0Zzxjof6bqFJrw5cP8nWqrbXA9VF/+vTQvAp3vbI4gd07zwFuJTSrq8vdbq46aanX7rTuy3s8+GRU1LfxTrG135B+o/xfRWW1r7luoX8acGi2bB7N1DI2z10jpJ3AZWG2SEHhYaF/M8Fc14wWCUnMIRgsJHEVKjqS3MhdoYczD0WMbRUJzHRb1UwZhZVfEtkhIb2WiEsFElkxVlKRwSXRrVarYgW0Cq2NbPfDBV29MpcWUecX03/NWTAOzuIOZLOwZhqI/wAt94Lx9kxwmkDquJp3Zrn01+y0eNq2W1KM/PIy3FRw8qFxsWRdqmzTmVrZYwXCpGawFyHts1w6bitjjaq/tuRaFv5rvPmG6A/NWXaUoFNtJxqcGCz0EjPExzerSFwIWrFqaz4XE/xRsPpY/JJ9o23GZoV7n2QgduDmdDcexTB+wTibRyD+oEfMKLWCSeSE2fpGy1MTX6NzAv8A5G953yCsFZUGR7nHQuJJ8r7h6DROtmtl5KaV7pcp7uVtjcanX6KxOiB3tB9AslWG95yN7C8VqnmOclLcV61WefBYnflyn+HRc4dj3SGzHj+ofcLO6Ml0OqeqUZfVlFeLrAk8Fo/Z9sWf2N1VIO9NcMHKMcfUrjg/Y3PNIz4skbYQQX5STI4D8oHnzWwVcLIoQxoDWsaGtA3AAaK2lSa5Yv1K/jUxCk8mM4rR5Xkcl3wPD/iPudGtF3O4ADeU7x83eba8vM8FH7U1wpoBSMPfcA6ocPyt/QD5/wCb1VdTcY7F6/gy2NB1qn2NJ2cx+GsizQnwksLT4hl0BtyI1upMr5vgxJ8UgfE90ZbuLCQbctN6lB2r4gzQTB38zGk/RL/2zk/Kb7ix8N5i+P6m8uKa14vFIObHfQrFou2Kv4mI9Y/7FWzYbG8SxaRxLmR08f7x7YwC4/8AGwm+p4ngvY2dTJjlBxjukQD6ci3QfRd6OhLyr5W7I3OgTvCdlspuQmygxc5IY7NbJRhwf8NmbfmyjN7q/wBNTBgSaSkDAE5WiMcFUpOQIQhTIAvCF6hADersGlZbtpiGpC0/E/AVi+2Lu+5TiQkVj9ocy8rfFGcwvuuNdfJW3Z3tCpapozSNhksMzJDlbfjlcdCFVqiH/Tyfyn6LNCtNO4dOPBTUoRqdn0Pim29HSsLnzseQNGRuD3uPAaaDqVXdj6iTGJaypeLBpjijYNzGauA68SeaxlfSXYJgBhwx0jxb9okMjQf0NGRp9dVXVuJVOwpW8afK7I2o2WcOCjpsBcOBW0yYe08E0mwNp4KncX7TG4sHdfcrJhWypILrb9yuw2baDuUrTUQaLWUZcnsVgzao2UI4KLqNn3NvotgfSNPBNZsHaeChtLd5jhwl19ys2zmCm4JCuLtnm33J9SYYGcF5tByOlJDkaq3tVimVpAVrlHdKoG1UBJUmRRTKmYl1+Rv7KpY0yXO5z7uLyXF/BxP0tyVvlgIJ0XIxFVVKSn2b7O9lbSbSzkzmpmtoEzWkyUYcfC3/AKhTOA7Lse4ExtPVo/sq1T28GupqHiPc0Z3sfsnJiNS2GMEN3yPt3WMG89eQX05gWCRUcDIIW5WMFhzJ4uceJJ1K4YLhTYmgNaG9AAPkpcBaIQ2iy4uHVfwIMIK9EQCWhTMwIQhAAhCEACEIQA0xIdwrHNqobylbRUsu0hUHH8ALnEgL3J5gz7Koabs0FS+8DxGSfC8Es/pI3BXI4G7NuVn2dwEgg2Xh6VXY3sAaJGyVszZWjX4UYIa48nvOtvILbIYQxoa0BrWgBoAsABoABwC50kWVoC7oAEIQgAQhCABCEIAEIQgDwhRWIYUH8FLIsgCkVOy1+CaO2VPJaAYwkmEckHpn0Wyeu5WjCMFEY3KZEI5JYCjg93cYBrbL1CFIiCEIQAIQhAAhCEACEIQAJtPSByEIAYnBmX3J9T0YbuQhADl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4580" name="Picture 4" descr="http://www.archiplan.it/images/puzzle_archi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353444" cy="2133789"/>
          </a:xfrm>
          <a:prstGeom prst="rect">
            <a:avLst/>
          </a:prstGeom>
          <a:noFill/>
        </p:spPr>
      </p:pic>
      <p:sp>
        <p:nvSpPr>
          <p:cNvPr id="5" name="Freccia in giù 4"/>
          <p:cNvSpPr/>
          <p:nvPr/>
        </p:nvSpPr>
        <p:spPr>
          <a:xfrm>
            <a:off x="2627784" y="1556792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2915816" y="1268760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07504" y="33265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viene ripetuta  RM encefalo e midollo: </a:t>
            </a:r>
          </a:p>
          <a:p>
            <a:r>
              <a:rPr lang="it-IT" dirty="0" smtClean="0">
                <a:latin typeface="Gabriola" pitchFamily="82" charset="0"/>
              </a:rPr>
              <a:t>alterazione della sostanza bianca </a:t>
            </a:r>
            <a:r>
              <a:rPr lang="it-IT" dirty="0" err="1" smtClean="0">
                <a:latin typeface="Gabriola" pitchFamily="82" charset="0"/>
              </a:rPr>
              <a:t>sovratentorialedisomogeneamenteiperintensa</a:t>
            </a:r>
            <a:r>
              <a:rPr lang="it-IT" dirty="0" smtClean="0">
                <a:latin typeface="Gabriola" pitchFamily="82" charset="0"/>
              </a:rPr>
              <a:t> (ad ali di farfalla) in immagini T2  </a:t>
            </a:r>
          </a:p>
          <a:p>
            <a:endParaRPr lang="it-IT" dirty="0" smtClean="0">
              <a:latin typeface="Gabriola" pitchFamily="82" charset="0"/>
            </a:endParaRPr>
          </a:p>
          <a:p>
            <a:r>
              <a:rPr lang="it-IT" dirty="0" smtClean="0">
                <a:latin typeface="Gabriola" pitchFamily="82" charset="0"/>
              </a:rPr>
              <a:t>sostanza bianca  caratterizzata da  un   aspetto </a:t>
            </a:r>
            <a:r>
              <a:rPr lang="it-IT" dirty="0" err="1" smtClean="0">
                <a:latin typeface="Gabriola" pitchFamily="82" charset="0"/>
              </a:rPr>
              <a:t>tigroide</a:t>
            </a:r>
          </a:p>
          <a:p>
            <a:endParaRPr lang="it-IT" dirty="0" smtClean="0">
              <a:latin typeface="Gabriola" pitchFamily="82" charset="0"/>
            </a:endParaRPr>
          </a:p>
          <a:p>
            <a:r>
              <a:rPr lang="it-IT" dirty="0" smtClean="0">
                <a:latin typeface="Gabriola" pitchFamily="82" charset="0"/>
              </a:rPr>
              <a:t>impregnazione dopo </a:t>
            </a:r>
            <a:r>
              <a:rPr lang="it-IT" dirty="0" err="1" smtClean="0">
                <a:latin typeface="Gabriola" pitchFamily="82" charset="0"/>
              </a:rPr>
              <a:t>mdc</a:t>
            </a:r>
            <a:r>
              <a:rPr lang="it-IT" dirty="0" smtClean="0">
                <a:latin typeface="Gabriola" pitchFamily="82" charset="0"/>
              </a:rPr>
              <a:t> dei nervi cranici con marcata impregnazione delle meningi </a:t>
            </a:r>
            <a:r>
              <a:rPr lang="it-IT" dirty="0" err="1" smtClean="0">
                <a:latin typeface="Gabriola" pitchFamily="82" charset="0"/>
              </a:rPr>
              <a:t>perimidollari</a:t>
            </a:r>
            <a:r>
              <a:rPr lang="it-IT" dirty="0" smtClean="0">
                <a:latin typeface="Gabriola" pitchFamily="82" charset="0"/>
              </a:rPr>
              <a:t> e del cono midollare con aumento di spessore delle radici dei nervi spinali e dei gangli del tratto lombosacrale in sede </a:t>
            </a:r>
            <a:r>
              <a:rPr lang="it-IT" dirty="0" err="1" smtClean="0">
                <a:latin typeface="Gabriola" pitchFamily="82" charset="0"/>
              </a:rPr>
              <a:t>intra-extravertebrale</a:t>
            </a:r>
            <a:r>
              <a:rPr lang="it-IT" dirty="0" smtClean="0">
                <a:latin typeface="Gabriola" pitchFamily="82" charset="0"/>
              </a:rPr>
              <a:t> (non mostrato)</a:t>
            </a:r>
            <a:endParaRPr lang="it-IT" dirty="0"/>
          </a:p>
        </p:txBody>
      </p:sp>
      <p:pic>
        <p:nvPicPr>
          <p:cNvPr id="4" name="Immagine 3" descr="200px-U_fibres_big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179512" y="2780928"/>
            <a:ext cx="2520280" cy="237626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>
          <a:xfrm>
            <a:off x="6372200" y="2780928"/>
            <a:ext cx="2376264" cy="237626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9512" y="5661248"/>
            <a:ext cx="88569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Gabriola" pitchFamily="82" charset="0"/>
              </a:rPr>
              <a:t>Si </a:t>
            </a:r>
            <a:r>
              <a:rPr lang="en-US" dirty="0" err="1" smtClean="0">
                <a:latin typeface="Gabriola" pitchFamily="82" charset="0"/>
              </a:rPr>
              <a:t>notano</a:t>
            </a:r>
            <a:r>
              <a:rPr lang="en-US" dirty="0" smtClean="0">
                <a:latin typeface="Gabriola" pitchFamily="82" charset="0"/>
              </a:rPr>
              <a:t> le </a:t>
            </a:r>
            <a:r>
              <a:rPr lang="en-US" dirty="0" err="1" smtClean="0">
                <a:latin typeface="Gabriola" pitchFamily="82" charset="0"/>
              </a:rPr>
              <a:t>areebilateraliconfluentidellasostanzabiancaperiventricolare</a:t>
            </a:r>
            <a:r>
              <a:rPr lang="en-US" dirty="0" smtClean="0">
                <a:latin typeface="Gabriola" pitchFamily="82" charset="0"/>
              </a:rPr>
              <a:t>. Le zone </a:t>
            </a:r>
            <a:r>
              <a:rPr lang="en-US" dirty="0" err="1" smtClean="0">
                <a:latin typeface="Gabriola" pitchFamily="82" charset="0"/>
              </a:rPr>
              <a:t>scuresono</a:t>
            </a:r>
            <a:r>
              <a:rPr lang="en-US" dirty="0" smtClean="0">
                <a:latin typeface="Gabriola" pitchFamily="82" charset="0"/>
              </a:rPr>
              <a:t> le </a:t>
            </a:r>
            <a:r>
              <a:rPr lang="en-US" dirty="0" err="1" smtClean="0">
                <a:latin typeface="Gabriola" pitchFamily="82" charset="0"/>
              </a:rPr>
              <a:t>areedemielinate</a:t>
            </a:r>
            <a:r>
              <a:rPr lang="en-US" dirty="0" smtClean="0">
                <a:latin typeface="Gabriola" pitchFamily="82" charset="0"/>
              </a:rPr>
              <a:t> a </a:t>
            </a:r>
            <a:r>
              <a:rPr lang="en-US" dirty="0" err="1" smtClean="0">
                <a:latin typeface="Gabriola" pitchFamily="82" charset="0"/>
              </a:rPr>
              <a:t>causadellapatologia</a:t>
            </a:r>
            <a:r>
              <a:rPr lang="en-US" dirty="0" smtClean="0">
                <a:latin typeface="Comic Sans MS" pitchFamily="-111" charset="0"/>
              </a:rPr>
              <a:t>. 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79512" y="692696"/>
            <a:ext cx="8064896" cy="2520280"/>
            <a:chOff x="-201488" y="842392"/>
            <a:chExt cx="7709052" cy="2520280"/>
          </a:xfrm>
        </p:grpSpPr>
        <p:sp>
          <p:nvSpPr>
            <p:cNvPr id="9" name="Rettangolo 8"/>
            <p:cNvSpPr/>
            <p:nvPr/>
          </p:nvSpPr>
          <p:spPr>
            <a:xfrm>
              <a:off x="-201488" y="842392"/>
              <a:ext cx="7709052" cy="2880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Connettore 2 10"/>
            <p:cNvCxnSpPr/>
            <p:nvPr/>
          </p:nvCxnSpPr>
          <p:spPr>
            <a:xfrm flipH="1">
              <a:off x="1037467" y="1130424"/>
              <a:ext cx="825970" cy="2232248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2" name="Picture 2" descr="http://opuslancisianum.altervista.org/foglio003/fig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80928"/>
            <a:ext cx="3384376" cy="2376264"/>
          </a:xfrm>
          <a:prstGeom prst="rect">
            <a:avLst/>
          </a:prstGeom>
          <a:noFill/>
        </p:spPr>
      </p:pic>
      <p:cxnSp>
        <p:nvCxnSpPr>
          <p:cNvPr id="30" name="Connettore 2 29"/>
          <p:cNvCxnSpPr/>
          <p:nvPr/>
        </p:nvCxnSpPr>
        <p:spPr>
          <a:xfrm>
            <a:off x="4067944" y="1556792"/>
            <a:ext cx="1512168" cy="1944216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3347864" y="1556792"/>
            <a:ext cx="216024" cy="2088232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508104" y="5661248"/>
            <a:ext cx="2736304" cy="4320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6660232" y="3861048"/>
            <a:ext cx="576064" cy="1800200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7452320" y="3861048"/>
            <a:ext cx="432048" cy="1800200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iv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808312" cy="27363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31840" y="306896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pic>
        <p:nvPicPr>
          <p:cNvPr id="4" name="Immagine 3" descr="bivi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2448272" cy="2657750"/>
          </a:xfrm>
          <a:prstGeom prst="rect">
            <a:avLst/>
          </a:prstGeom>
        </p:spPr>
      </p:pic>
      <p:pic>
        <p:nvPicPr>
          <p:cNvPr id="5" name="Immagine 4" descr="equi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0"/>
            <a:ext cx="3657600" cy="335699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987824" y="40050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66"/>
                </a:solidFill>
              </a:rPr>
              <a:t>Cosa pensare ???</a:t>
            </a:r>
            <a:endParaRPr lang="it-IT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1663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Cause  delle patologie neurologiche dell’ infanzia:  </a:t>
            </a:r>
          </a:p>
          <a:p>
            <a:r>
              <a:rPr lang="it-IT" sz="1600" dirty="0" smtClean="0"/>
              <a:t>50% cause genetiche,</a:t>
            </a:r>
          </a:p>
          <a:p>
            <a:r>
              <a:rPr lang="it-IT" sz="1600" dirty="0" smtClean="0"/>
              <a:t>25% cause teratogene o placentari in utero, </a:t>
            </a:r>
          </a:p>
          <a:p>
            <a:r>
              <a:rPr lang="it-IT" sz="1600" dirty="0" smtClean="0"/>
              <a:t>20% cause perinatali per parto distocico o sofferenza perinatale, </a:t>
            </a:r>
          </a:p>
          <a:p>
            <a:r>
              <a:rPr lang="it-IT" sz="1600" dirty="0" smtClean="0"/>
              <a:t>5% altro (tumori, malattia epilettica, emorragia-danno cerebrale da traumi, malattie infettive, assunzione di farmaci, stati </a:t>
            </a:r>
            <a:r>
              <a:rPr lang="it-IT" sz="1600" dirty="0" err="1" smtClean="0"/>
              <a:t>carenziali</a:t>
            </a:r>
            <a:r>
              <a:rPr lang="it-IT" sz="1600" dirty="0" smtClean="0"/>
              <a:t>, sostanze tossiche, alterazioni vascolari o </a:t>
            </a:r>
            <a:r>
              <a:rPr lang="it-IT" sz="1600" dirty="0" err="1" smtClean="0"/>
              <a:t>ipossico-ischemiche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25" name="Immagine 24" descr="dottor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96" y="3140968"/>
            <a:ext cx="1714500" cy="2520280"/>
          </a:xfrm>
          <a:prstGeom prst="rect">
            <a:avLst/>
          </a:prstGeom>
        </p:spPr>
      </p:pic>
      <p:sp>
        <p:nvSpPr>
          <p:cNvPr id="27" name="Ovale 26"/>
          <p:cNvSpPr/>
          <p:nvPr/>
        </p:nvSpPr>
        <p:spPr>
          <a:xfrm>
            <a:off x="2699792" y="1916832"/>
            <a:ext cx="2880320" cy="10801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Danni neurologici da sofferenza </a:t>
            </a:r>
            <a:r>
              <a:rPr lang="it-IT" dirty="0" err="1" smtClean="0"/>
              <a:t>pre-perinatale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5760640" y="1899409"/>
            <a:ext cx="3275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/>
              <a:t>Da considerare soprattutto se c’è anamnesi positiva per </a:t>
            </a:r>
          </a:p>
          <a:p>
            <a:r>
              <a:rPr lang="it-IT" sz="1000" dirty="0" smtClean="0"/>
              <a:t>asfissia intrauterina, liquido amniotico tinto, parto distocico, prematurità, cause materne, gemellarità, immediati segni di sofferenza alla nascita, reperti tipici dell’ecografia cerebrale                     </a:t>
            </a:r>
          </a:p>
          <a:p>
            <a:r>
              <a:rPr lang="it-IT" sz="1000" dirty="0" err="1" smtClean="0"/>
              <a:t>Esleucomalaciaperiventricolare</a:t>
            </a:r>
            <a:r>
              <a:rPr lang="it-IT" sz="1000" dirty="0" smtClean="0"/>
              <a:t>,  diplegia spastica non </a:t>
            </a:r>
            <a:r>
              <a:rPr lang="it-IT" sz="1000" dirty="0" err="1" smtClean="0"/>
              <a:t>evolutiva…</a:t>
            </a:r>
            <a:r>
              <a:rPr lang="it-IT" sz="1000" dirty="0" smtClean="0"/>
              <a:t>.</a:t>
            </a:r>
            <a:endParaRPr lang="it-IT" sz="1000" dirty="0"/>
          </a:p>
        </p:txBody>
      </p:sp>
      <p:sp>
        <p:nvSpPr>
          <p:cNvPr id="31" name="Ovale 30"/>
          <p:cNvSpPr/>
          <p:nvPr/>
        </p:nvSpPr>
        <p:spPr>
          <a:xfrm>
            <a:off x="3347864" y="3068960"/>
            <a:ext cx="2880320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Malattie </a:t>
            </a:r>
            <a:r>
              <a:rPr lang="it-IT" dirty="0" err="1" smtClean="0"/>
              <a:t>infiammatorie-infettive</a:t>
            </a:r>
            <a:r>
              <a:rPr lang="it-IT" dirty="0" smtClean="0"/>
              <a:t> del SN</a:t>
            </a:r>
            <a:endParaRPr lang="it-IT" dirty="0"/>
          </a:p>
        </p:txBody>
      </p:sp>
      <p:sp>
        <p:nvSpPr>
          <p:cNvPr id="32" name="Per 31"/>
          <p:cNvSpPr/>
          <p:nvPr/>
        </p:nvSpPr>
        <p:spPr>
          <a:xfrm>
            <a:off x="3923928" y="3140968"/>
            <a:ext cx="1728192" cy="864096"/>
          </a:xfrm>
          <a:prstGeom prst="mathMultiply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264696" y="3225170"/>
            <a:ext cx="27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 smtClean="0"/>
              <a:t>Es</a:t>
            </a:r>
            <a:r>
              <a:rPr lang="it-IT" sz="1000" dirty="0" smtClean="0"/>
              <a:t>:   </a:t>
            </a:r>
            <a:r>
              <a:rPr lang="it-IT" sz="1000" dirty="0" err="1" smtClean="0"/>
              <a:t>poliradicolonevrite</a:t>
            </a:r>
            <a:r>
              <a:rPr lang="it-IT" sz="1000" dirty="0" smtClean="0"/>
              <a:t> infiammatoria demielinizzante cronica, </a:t>
            </a:r>
            <a:r>
              <a:rPr lang="it-IT" sz="1000" dirty="0" err="1" smtClean="0"/>
              <a:t>panencefalite</a:t>
            </a:r>
            <a:r>
              <a:rPr lang="it-IT" sz="1000" dirty="0" smtClean="0"/>
              <a:t> sclerosante subacuta, encefalite da HIV-CMV, TORCH, pseudo </a:t>
            </a:r>
            <a:r>
              <a:rPr lang="it-IT" sz="1000" dirty="0" err="1" smtClean="0"/>
              <a:t>TORCH…</a:t>
            </a:r>
            <a:r>
              <a:rPr lang="it-IT" sz="1000" dirty="0" smtClean="0"/>
              <a:t>.</a:t>
            </a:r>
            <a:endParaRPr lang="it-IT" sz="1000" dirty="0"/>
          </a:p>
        </p:txBody>
      </p:sp>
      <p:sp>
        <p:nvSpPr>
          <p:cNvPr id="34" name="Ovale 33"/>
          <p:cNvSpPr/>
          <p:nvPr/>
        </p:nvSpPr>
        <p:spPr>
          <a:xfrm>
            <a:off x="3923928" y="4149080"/>
            <a:ext cx="2880320" cy="86409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Disordini neuromuscolari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6876256" y="446905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 smtClean="0"/>
              <a:t>Es</a:t>
            </a:r>
            <a:r>
              <a:rPr lang="it-IT" sz="1000" dirty="0" smtClean="0"/>
              <a:t> malattie del motoneurone, miopatie, neuropatie periferiche  </a:t>
            </a:r>
            <a:endParaRPr lang="it-IT" sz="1000" dirty="0"/>
          </a:p>
        </p:txBody>
      </p:sp>
      <p:sp>
        <p:nvSpPr>
          <p:cNvPr id="45" name="Ovale 44"/>
          <p:cNvSpPr/>
          <p:nvPr/>
        </p:nvSpPr>
        <p:spPr>
          <a:xfrm>
            <a:off x="323528" y="1988840"/>
            <a:ext cx="2160240" cy="792088"/>
          </a:xfrm>
          <a:prstGeom prst="ellipse">
            <a:avLst/>
          </a:prstGeom>
          <a:solidFill>
            <a:srgbClr val="D1D4AA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neoplasie</a:t>
            </a:r>
            <a:endParaRPr lang="it-IT" dirty="0"/>
          </a:p>
        </p:txBody>
      </p:sp>
      <p:sp>
        <p:nvSpPr>
          <p:cNvPr id="46" name="Ovale 45"/>
          <p:cNvSpPr/>
          <p:nvPr/>
        </p:nvSpPr>
        <p:spPr>
          <a:xfrm>
            <a:off x="3563888" y="5112568"/>
            <a:ext cx="2952328" cy="11247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Malattie demielinizzanti su base autoimmune</a:t>
            </a:r>
            <a:endParaRPr lang="it-IT" dirty="0"/>
          </a:p>
        </p:txBody>
      </p:sp>
      <p:sp>
        <p:nvSpPr>
          <p:cNvPr id="47" name="Rettangolo 46"/>
          <p:cNvSpPr/>
          <p:nvPr/>
        </p:nvSpPr>
        <p:spPr>
          <a:xfrm>
            <a:off x="6588224" y="5631051"/>
            <a:ext cx="12891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/>
              <a:t>Es. sclerosi multipla</a:t>
            </a:r>
            <a:endParaRPr lang="it-IT" sz="1000" dirty="0"/>
          </a:p>
        </p:txBody>
      </p:sp>
      <p:sp>
        <p:nvSpPr>
          <p:cNvPr id="48" name="Ovale 47"/>
          <p:cNvSpPr/>
          <p:nvPr/>
        </p:nvSpPr>
        <p:spPr>
          <a:xfrm>
            <a:off x="1187624" y="5832648"/>
            <a:ext cx="2664296" cy="9807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Malattie genetiche/ metaboliche</a:t>
            </a:r>
            <a:endParaRPr lang="it-IT" dirty="0"/>
          </a:p>
        </p:txBody>
      </p:sp>
      <p:sp>
        <p:nvSpPr>
          <p:cNvPr id="49" name="Per 48"/>
          <p:cNvSpPr/>
          <p:nvPr/>
        </p:nvSpPr>
        <p:spPr>
          <a:xfrm>
            <a:off x="3275856" y="2060848"/>
            <a:ext cx="1728192" cy="864096"/>
          </a:xfrm>
          <a:prstGeom prst="mathMultiply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Per 49"/>
          <p:cNvSpPr/>
          <p:nvPr/>
        </p:nvSpPr>
        <p:spPr>
          <a:xfrm>
            <a:off x="539552" y="1988840"/>
            <a:ext cx="1728192" cy="864096"/>
          </a:xfrm>
          <a:prstGeom prst="mathMultiply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er 51"/>
          <p:cNvSpPr/>
          <p:nvPr/>
        </p:nvSpPr>
        <p:spPr>
          <a:xfrm>
            <a:off x="4139952" y="5301208"/>
            <a:ext cx="1728192" cy="864096"/>
          </a:xfrm>
          <a:prstGeom prst="mathMultiply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/>
          <p:nvPr/>
        </p:nvCxnSpPr>
        <p:spPr>
          <a:xfrm flipV="1">
            <a:off x="1547664" y="2924944"/>
            <a:ext cx="158417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V="1">
            <a:off x="1691680" y="3645024"/>
            <a:ext cx="1584176" cy="368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1763688" y="4149080"/>
            <a:ext cx="208823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25" idx="3"/>
          </p:cNvCxnSpPr>
          <p:nvPr/>
        </p:nvCxnSpPr>
        <p:spPr>
          <a:xfrm>
            <a:off x="1835696" y="4401108"/>
            <a:ext cx="1872208" cy="972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1763688" y="4797152"/>
            <a:ext cx="100811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flipV="1">
            <a:off x="1475656" y="2996952"/>
            <a:ext cx="21602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er 77"/>
          <p:cNvSpPr/>
          <p:nvPr/>
        </p:nvSpPr>
        <p:spPr>
          <a:xfrm>
            <a:off x="4499992" y="4149080"/>
            <a:ext cx="1728192" cy="864096"/>
          </a:xfrm>
          <a:prstGeom prst="mathMultiply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 animBg="1"/>
      <p:bldP spid="32" grpId="0" animBg="1"/>
      <p:bldP spid="33" grpId="0"/>
      <p:bldP spid="34" grpId="0" animBg="1"/>
      <p:bldP spid="38" grpId="0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2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353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questo punto </a:t>
            </a:r>
            <a:r>
              <a:rPr lang="it-IT" dirty="0" err="1" smtClean="0"/>
              <a:t>……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-2738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Malattia </a:t>
            </a:r>
            <a:r>
              <a:rPr lang="it-IT" sz="2800" i="1" dirty="0" err="1" smtClean="0"/>
              <a:t>genetico-metabolica</a:t>
            </a:r>
            <a:endParaRPr lang="it-IT" sz="2800" i="1" dirty="0"/>
          </a:p>
        </p:txBody>
      </p:sp>
      <p:sp>
        <p:nvSpPr>
          <p:cNvPr id="28678" name="AutoShape 6" descr="data:image/jpeg;base64,/9j/4AAQSkZJRgABAQAAAQABAAD/2wCEAAkGBwgHBgkIBwgKCgkLDRYPDQwMDRsUFRAWIB0iIiAdHx8kKDQsJCYxJx8fLT0tMTU3Ojo6Iys/RD84QzQ5OjcBCgoKDQwNGg8PGjclHyU3Nzc3Nzc3Nzc3Nzc3Nzc3Nzc3Nzc3Nzc3Nzc3Nzc3Nzc3Nzc3Nzc3Nzc3Nzc3Nzc3N//AABEIAKUAdgMBIgACEQEDEQH/xAAcAAABBQEBAQAAAAAAAAAAAAAGAAMEBQcCAQj/xAA6EAABAwMCBAQEBAQFBQAAAAABAgMEAAUREiEGEzFBIlFhcQeBkaEUMsHwI1Kx0SQzQmJyFSY0Q6L/xAAZAQADAQEBAAAAAAAAAAAAAAACAwQBAAX/xAAjEQACAgICAwACAwAAAAAAAAAAAQIRAyESMSIyQQRRE0Jh/9oADAMBAAIRAxEAPwDHK6TXlegURx6Oo9abQFavECN6n2yOH5Q5hwhIyc1bP2N78clCMfxkhYHv/TtS5SobCDZUsRS+tKuic7nG3TpV3F4dU5jWrc7gjocb1Jh2SQpSWkMuZ5mFADoRRTZOHLzy223oxCEdFKHp/XpU8p/orx4l9At+ABHWsAnxnHmf3g1TPwCp0JSRnbcdxWoMWNxm7qjKay3nUEkdN1D9BTV74IdYWqRbxncrDZ3z12B7GuWVrs2eFPoy1THKcAQVYO5B7elMOjSsk9M7CiW88OzW2BLYZcUM/wARGkkg+eKF3G31YHLWew8NOjNSJZ43HQ+yvLuR8xV84httUblhJbWka8fL9/KhdHNaJyFJPqOlFFlXlkuKAWM7j99NzWtmQ2etRFvKmoWnQtIzpA26YyPpVStBbWUnqDg0a2pbc6U+lC9JW2QN+oIxQzeIxiSy2rc4Hi86ODOnHRX4pV7Spooh10K8NdAUBxaW1pBb058a1DPpWscE2ZUhxUmQAtISlKQry7f3rLbWpHMjhYzg6iAN627g3U1bUFwaSo5qTK9l2BaCKHaYUQKLLCElzdW3WpwwhOB0pkOYAro+LpWJ/o1pvsjPx46n+eUDmAYzTLiWydqlOp237iqx5wM8sqPUgb+tBJ0NgrG34DJJPKHi6+tUUmxwy4pQjN7/AO2i55BAScbVXPKSF9tjWNBXYKSuGoctWHmE6fapdq4BsKntouCRlXiOP60QhtD6MoxnPanLGVCY4FggJGMmnQVCcm+gPvXDtvst4W9EY8Kk+AE9CEnNZ/xly3JSX2U4aXjSfcdK1HjB3/EqUVkLbIUE+YII2rN+Mk4gQ8KzhWk4GAfD1p0eyefqCeK9rztSp5OQq7BrgV2T4aA4JuDoaJ12gMOE8tbmF9thvitfuk1nhy2NBptTjilaWGhvqUf0rKeAGyL9bik5w5k/Otgkw0PXNqU6AoRmjoB6ZPU/YVFl9j0MHoCv47iVeqc4h1TY/KgbAfLfFVk7j69xl40gb4wE6gKvJl8l3WU7DthDSG0rKlDA0oT+ZalHOkdQNiTQNJiyJ1+Fsdk4edQFtHnFSVA5IyQTg7eXvitVtWujJtJ03sO7Tx3IfjpE9DZWrw6kpI/f761bvKcujWtgnQhaQP1/Ss9tFqltSjGkNucxs7g9R/cVqtnifh7d4QM4z86Q3ydFEVxVnt4ujcVkhS8aRnY1l13+Iamn1ojNNrQOhOc1D41u8xu4PMKWQknp6UPQrDJuKX3iAER2y48SNm0jfxHz9BvTILk9issuKqJaI+It0ezpQhG+wGaJOFuObtGlg3BlT0dZCdjuPbNAMWDLVclwGGgmY3tyXEgEnGcA5Izire1XJQltx5KUFaVgFBH5TnBSR2Oac/HZPGXLVmvcax25dhRcGAFEFJB80k96ynjT/wAZhQ1DUoagRtnSK2K5sf8AZjzSxjwp05P+4EVjHGkovMxEJyEIWsbdO2PtTY9gy9WC+aVed6VOJyJXXaua9B2oTjR+BoQE+wuIzlbKnV5HU5O/ttWrvtF1KwFY1J2oT4YtwNm4fubBBbTFSj28GD/9aqMo51IST6V5+Ty7PVglGKaB2LaGbQ8+42SEyE6XRjKVDyI+dD4tdugTjItkcqk6sgoSST6nbr71pqm0kfl2pv8ADoB3SB6AV3GVVZvKLdtbBvhqDKdUqTORy89Ek5I96IUDEdWOg6Yrpw4AQD/ak3/kuD0rYxo2Ur2ZZ8RLORcIstKToUMKPkaZs60Q4LsQocQy+gpdTq1JWD161p063JuNuaBSFgAg5oWds6Yb3LwCjO1bNNK0DCpNpgS1HgWy4iREQ2lWSRjsT3x51aXPhiLOcjz7Y4rnP5W6lZ3WvqSMVdrtsdasllKt9sira0sKbca8KQlKsgeXnQKUnpmyxpbou7uhR4TW3nKg22Mn0Kaxrj5EJEWM1FZdQ9HlusvLXsFnAPTtitjv9wRbeGZslQCuWkAA9znYfWsl+J0xma3GnISEquC25IR5ENlK/viqVLySRM43jk2gDNKvM15VRERia9B2rnNejyoTDcPhfJU7wFGQdwxIdb+RUT/VVG7aNKUhPes/+EayeEHmEp1BTzi1K1f5ahjSnHrjPzrQ0HUyk+lRTXkepifgiWFBKBk1GlSUNNKUpwJAG6ielNOSANqErhIdv15TbWFKTFbVqfUP9Xkn7UEpUqQxY/rCeOpMhIe1eA9Dk7ipjDaOSsgn60NX0XWGhr/pPKW2ABpUDkD61EPEEiNC/wAa0pt0HxY6H2ok+K2ZKm9BTbZKVR5LCD4k7pBON/Kgzit1+ySYtyeWEQ5iuSpJ3CHACR9QD9KHbjxhMAWxbcCRIIBUejafP39KoLndLpNgNwLg4VtNyedrOTk4Ix9zW3yhsHUJto02NIakNgpVjI3qztTedaErPmBWcWW5FhPKSs6UjKcn7Ua2O4B11K0kYOx3pcHsbPcSXxPAlXnh6ZbopQHi4hadZwCEqyRnt0rHeOl8m8NW0LC0W+M2xkdCrGpRHzV9q22XcGbe80685oQt9CSe2O+flmsB4nkNSuJbtIYd5rTk15SHP5klZwfpiqsSV39Is8mocfhX5pVxmvaosjI9eg1zXooTiXEuE2CHRBmPxw4MKDThTn3xX0TwpchdeHoUsHxOMpK/+XQ/cGvmzNa98GLrzbdKtiz44yuYj1Qok/Y5+opOaOrKfx51Liwvv0lUaG6pGdfQY86j8H24Qo6luqJfcOtalHfeplzZDzjSVA6SsE/KqziS9NWi1uvOJSSjAHmRUsfaz0ZvSQTuS4hGhSdXbriqm5R7XJaIdSvB8l0BWPidi6RZDtxn/hHUPNoaaRgeFRxqyc5A3J6Y/qZmxsz231QLoXAjGPGhQScDY7b9c/Om7emhClBPsDrhEtaJAMRhWx31LqXAZtc9h6LJaCFFBKFpVnSfOur1w7BhLaMu5qQhaM5WsIClYJwMD0NA96udtTEgHh9b7clQV+IQpasgjGM589z86yMaCnkxvomIbXGlqaV1bVj3FFPDb6kSFtlXTcUHQZS5imy5+cpwT50T8OhS7oEg/wCkD7UL9jI60Qvi9dCudAtjThAYaLroT3UrZOfkD9azyrbi6abhxNcpO+kvqQn/AIp8KfsBVRmrYqkedkdyPc0q5pUQAzXQO1c16DWHHuaNPhJJLHGARnCXoziVDzxgj+lBdEnw6UocYwNHQlYVjsNBoZ+rGY/dG8yFBI1eVZR8QEyJl3iw3Vcthw6tR6ZO36VqLxKmEqxsFYPzqj4nhaxFnNMB1yGrmhH8wBG1QQflZ6vHmqMtMBVtWhlwfmBOrSdxnGxP73qQ2tTPhivvMoONQacKdRx6Vo/xGsiLzw4zcrMyp2QhQdaRHA8ZP5/caQTgdxQNwzb0T2VvPrKVgHQkJwCe/XrTd9nYJY64yWykuCHHwkOuuOJQMJ1qJx7ZqRDsTaLb+OeVupsLQCnpudyaIGOG3rwsNRG16lL0ZKCED1z0ol4ygMsw49oiZKEhOs51BLYGAM+eaDlIPLjjKSjABoMYMtxnSMcxRPTajjg6BqlNPqGApWoZ8hsPvVJLi5cgRUDClnOPIUawkJiOMoGwQBkDsB+zWf2EySt0YHd0qau01twEKRIcSQfMKNRM1pXH/Ad2mXiRd7HGEuLJPMUhtQ1pVjxbHrvk7edZzMiyYL3JnR3Y7v8AI8gpP3q+Mk0eZOLTG80q4JA70qIA4p2NHelPJZjMuOuq6IbSVE/IVoPC/wAL5MsJkXtxTKDv+HR+Yj1PatSsvDlutDIagxW2R3IG59z1NIlmS0iiH48nt6Misnwyu00B24uIhM9dP5nPp0H1o9sXCFr4fcD0VoqkhJBecVlW/wBh9KMZGhhklWPSqWM8Z0lRRuhJwT2NS5MsnotxYYRVkiM4CtTK+i+mfOn5bKnGtCVaVjdCvI0zKZ0jKdlJ6HyqVFeRNYwdnBsoeRrIB3TtFLbrn/01YaedVG0qUQ2pOpsk9SO461IXf0sx+SXY3Q6XEnAGT1x2p64weakpdZDg7HGaGptkR4lJZ6eh/vRjbxS3JEy8cVtNoK0TEJJ8Y0+eMYFUtpkOXNxx99JS3nPi6q96hybO4VZLe/bYCrW1wFttFKiAe/tXI6WWo8Yqju3Yk3hyWsDlsp0pHp3NWzT3OK1+dUNyuEe3NpjNqHOd8RA7J7fWpXD80SHeUcY09fWg+iEybZOIjaZqolwJ/DuqISr+U0YyWoFyjhuWxHkx3B/7EhaSKBeI7bzWDhPj6keuO1D9g4kuFhdMZ9BfiasltZ6eoPaiU3HsCSUgqu/wl4bnucyGp+ASclLC9SD7BWcfKlRDZrzBuEYLZlFG26HMZFKnLI/2JeJE4J0DFNuPqRsAkDuVU466NwlOfaoaoy3lfxMpFIbropSX0hSw9PWW0E6SfEo96kMxkx0JQ2AMdantNJbTjFcv4H5RQ8fpzneiI6oKSR1obkz3LbN5zR1N/wCtOeoogkjlNrPpk0HPYnP5V0J29qGWgl0GUW7xZkdLjbgIPao9xnMNoyCjboTjag96MWHSGllA2xpNMympTqNpaVeXMRTOZyVdlxKuLTaOY4oDHfpVXN4hZjRXHVYKcYSnO7ivKqGWxIA0uP6zncjNVjtvedOVqKsdM9q60DOV9EF+W8/LXIcVl1xWVHy9P0oosctTSErSd8jVVM3b9AyRk1Ltx5MgJc2QrYmssWuzS48hm8xNKVgSUj8udljyqguNuQ4tSXGznOdx4h7+dUryJtqmCQwshHUeooutN8h3hpLVwQEv4xr6GuDQMIjuwyeQ5sqlRk7w+lxWWihxP0IpV3E3RetgpORmpSSe9cJKdQB606dtqNKgW7OSrfcZpEtkZI+VeU2vBByaw6ilvzyixyWshb2xI7J71UW6AovatJ0dE+1Eao4W4tS+qth7U820hCAEjGKHjbGN0qKO4wtbJ0JOR6VTNRNWQvqDRstTakFKhVIthDcjwjYmucTEyictfMVkJroWMpQVaaL2I6FgEAV3IjjQdhRfx6AcrdGcuW/+IU6d/Sm1wEqPLUnc9DjoaK3oYS8oqGfKojkcE9MULCUSFankLbNtujZyk4bcxuKsl8PxgrUgDV1Ck96juRQsA6RqT+WrK3qKE6HSVeWaxf6HQm1TYg0owtGMAGlVqhII8NKjAss20gnJ604qlSovgv6MqUcmuSd6VKsDPFAV4RilSrTiG/tmq/WS7g+dKlWMJFzBGU+9SHACk+lKlTPgr6VklpOSKr3EpC1bdqVKlSHRGwkEg+lOhAzmlSoQiVGWcUqVKiE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393305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123728" y="404664"/>
            <a:ext cx="7020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/>
              <a:t>Leucodistrofie</a:t>
            </a:r>
            <a:r>
              <a:rPr lang="it-IT" sz="1200" i="1" dirty="0" smtClean="0"/>
              <a:t> metacromatica,</a:t>
            </a:r>
          </a:p>
          <a:p>
            <a:r>
              <a:rPr lang="it-IT" sz="1200" i="1" dirty="0" smtClean="0"/>
              <a:t> malattia di </a:t>
            </a:r>
            <a:r>
              <a:rPr lang="it-IT" sz="1200" i="1" dirty="0" err="1" smtClean="0"/>
              <a:t>Krabbe</a:t>
            </a:r>
            <a:endParaRPr lang="it-IT" sz="1200" i="1" dirty="0" smtClean="0"/>
          </a:p>
          <a:p>
            <a:r>
              <a:rPr lang="it-IT" sz="1200" i="1" dirty="0" err="1" smtClean="0"/>
              <a:t>adrenoleucodistrofiaX-linked</a:t>
            </a:r>
            <a:r>
              <a:rPr lang="it-IT" sz="1200" i="1" dirty="0" smtClean="0"/>
              <a:t>, </a:t>
            </a:r>
          </a:p>
          <a:p>
            <a:r>
              <a:rPr lang="it-IT" sz="1200" i="1" dirty="0" err="1" smtClean="0"/>
              <a:t>adrenomieloneuropatia</a:t>
            </a:r>
            <a:r>
              <a:rPr lang="it-IT" sz="1200" i="1" dirty="0" smtClean="0"/>
              <a:t>,</a:t>
            </a:r>
          </a:p>
          <a:p>
            <a:r>
              <a:rPr lang="it-IT" sz="1200" i="1" dirty="0" err="1" smtClean="0"/>
              <a:t>adrenoleucodistrofia</a:t>
            </a:r>
            <a:r>
              <a:rPr lang="it-IT" sz="1200" i="1" dirty="0" smtClean="0"/>
              <a:t> neonatale,</a:t>
            </a:r>
          </a:p>
          <a:p>
            <a:r>
              <a:rPr lang="it-IT" sz="1200" i="1" dirty="0" smtClean="0"/>
              <a:t> sindrome di </a:t>
            </a:r>
            <a:r>
              <a:rPr lang="it-IT" sz="1200" i="1" dirty="0" err="1" smtClean="0"/>
              <a:t>Zellweger</a:t>
            </a:r>
            <a:r>
              <a:rPr lang="it-IT" sz="1200" i="1" dirty="0" smtClean="0"/>
              <a:t>,</a:t>
            </a:r>
          </a:p>
          <a:p>
            <a:r>
              <a:rPr lang="it-IT" sz="1200" i="1" dirty="0" smtClean="0"/>
              <a:t> morbo di </a:t>
            </a:r>
            <a:r>
              <a:rPr lang="it-IT" sz="1200" i="1" dirty="0" err="1" smtClean="0"/>
              <a:t>Refsum</a:t>
            </a:r>
            <a:r>
              <a:rPr lang="it-IT" sz="1200" i="1" dirty="0" smtClean="0"/>
              <a:t>,</a:t>
            </a:r>
          </a:p>
          <a:p>
            <a:r>
              <a:rPr lang="it-IT" sz="1200" i="1" dirty="0" smtClean="0"/>
              <a:t> malattia di </a:t>
            </a:r>
            <a:r>
              <a:rPr lang="it-IT" sz="1200" i="1" dirty="0" err="1" smtClean="0"/>
              <a:t>Canavan</a:t>
            </a:r>
            <a:r>
              <a:rPr lang="it-IT" sz="1200" i="1" dirty="0" smtClean="0"/>
              <a:t>,  </a:t>
            </a:r>
          </a:p>
          <a:p>
            <a:r>
              <a:rPr lang="it-IT" sz="1200" i="1" dirty="0" smtClean="0"/>
              <a:t>malattia di </a:t>
            </a:r>
            <a:r>
              <a:rPr lang="it-IT" sz="1200" i="1" dirty="0" err="1" smtClean="0"/>
              <a:t>PelizaeusMerzbacher</a:t>
            </a:r>
            <a:r>
              <a:rPr lang="it-IT" sz="1200" i="1" dirty="0" smtClean="0"/>
              <a:t>,</a:t>
            </a:r>
          </a:p>
          <a:p>
            <a:r>
              <a:rPr lang="it-IT" sz="1200" i="1" dirty="0" smtClean="0"/>
              <a:t> malattia di Alexander,</a:t>
            </a:r>
          </a:p>
          <a:p>
            <a:r>
              <a:rPr lang="it-IT" sz="1200" i="1" dirty="0" err="1" smtClean="0"/>
              <a:t>leucodistrofiaautosomica</a:t>
            </a:r>
            <a:r>
              <a:rPr lang="it-IT" sz="1200" i="1" dirty="0" smtClean="0"/>
              <a:t> dominante a esordio nell’adulto,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con </a:t>
            </a:r>
            <a:r>
              <a:rPr lang="it-IT" sz="1200" i="1" dirty="0" err="1" smtClean="0"/>
              <a:t>vanishingwhitematter</a:t>
            </a:r>
            <a:r>
              <a:rPr lang="it-IT" sz="1200" i="1" dirty="0" smtClean="0"/>
              <a:t>,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con </a:t>
            </a:r>
            <a:r>
              <a:rPr lang="it-IT" sz="1200" i="1" dirty="0" err="1" smtClean="0"/>
              <a:t>megaencefalia</a:t>
            </a:r>
            <a:r>
              <a:rPr lang="it-IT" sz="1200" i="1" dirty="0" smtClean="0"/>
              <a:t> e formazioni cistiche subcorticali</a:t>
            </a:r>
          </a:p>
          <a:p>
            <a:r>
              <a:rPr lang="it-IT" sz="1200" i="1" dirty="0" err="1" smtClean="0"/>
              <a:t>leucoencefalopatia</a:t>
            </a:r>
            <a:r>
              <a:rPr lang="it-IT" sz="1200" i="1" dirty="0" smtClean="0"/>
              <a:t> con cisti subcorticali senza </a:t>
            </a:r>
            <a:r>
              <a:rPr lang="it-IT" sz="1200" i="1" dirty="0" err="1" smtClean="0"/>
              <a:t>megalencefalia</a:t>
            </a:r>
            <a:r>
              <a:rPr lang="it-IT" sz="1200" i="1" dirty="0" smtClean="0"/>
              <a:t>,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cavitaria progressiva </a:t>
            </a:r>
            <a:r>
              <a:rPr lang="it-IT" sz="1200" i="1" dirty="0" err="1" smtClean="0"/>
              <a:t>ipomielinizzazione</a:t>
            </a:r>
            <a:r>
              <a:rPr lang="it-IT" sz="1200" i="1" dirty="0" smtClean="0"/>
              <a:t> centrale con atrofia dei gangli della base e del cervelletto, </a:t>
            </a:r>
          </a:p>
          <a:p>
            <a:r>
              <a:rPr lang="it-IT" sz="1200" i="1" dirty="0" err="1" smtClean="0"/>
              <a:t>leucoencefalopatia</a:t>
            </a:r>
            <a:r>
              <a:rPr lang="it-IT" sz="1200" i="1" dirty="0" smtClean="0"/>
              <a:t> con interessamento del tronco encefalico e del midollo spinale con elevati livelli di lattato, </a:t>
            </a:r>
          </a:p>
          <a:p>
            <a:r>
              <a:rPr lang="it-IT" sz="1200" i="1" dirty="0" err="1" smtClean="0"/>
              <a:t>leucoencefalopatia</a:t>
            </a:r>
            <a:r>
              <a:rPr lang="it-IT" sz="1200" i="1" dirty="0" smtClean="0"/>
              <a:t> diffusa </a:t>
            </a:r>
            <a:r>
              <a:rPr lang="it-IT" sz="1200" i="1" dirty="0" err="1" smtClean="0"/>
              <a:t>autosomica</a:t>
            </a:r>
            <a:r>
              <a:rPr lang="it-IT" sz="1200" i="1" dirty="0" smtClean="0"/>
              <a:t> dominante con sferoidi </a:t>
            </a:r>
            <a:r>
              <a:rPr lang="it-IT" sz="1200" i="1" dirty="0" err="1" smtClean="0"/>
              <a:t>neuroassonali</a:t>
            </a:r>
            <a:r>
              <a:rPr lang="it-IT" sz="1200" i="1" dirty="0" smtClean="0"/>
              <a:t>,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associata ad alterazioni nel metabolismo dei </a:t>
            </a:r>
            <a:r>
              <a:rPr lang="it-IT" sz="1200" i="1" dirty="0" err="1" smtClean="0"/>
              <a:t>polioli</a:t>
            </a:r>
            <a:r>
              <a:rPr lang="it-IT" sz="1200" i="1" dirty="0" smtClean="0"/>
              <a:t>, 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con </a:t>
            </a:r>
            <a:r>
              <a:rPr lang="it-IT" sz="1200" i="1" dirty="0" err="1" smtClean="0"/>
              <a:t>oligodontia</a:t>
            </a:r>
            <a:r>
              <a:rPr lang="it-IT" sz="1200" i="1" dirty="0" smtClean="0"/>
              <a:t>,</a:t>
            </a:r>
          </a:p>
          <a:p>
            <a:r>
              <a:rPr lang="it-IT" sz="1200" i="1" dirty="0" smtClean="0"/>
              <a:t> malattia di </a:t>
            </a:r>
            <a:r>
              <a:rPr lang="it-IT" sz="1200" i="1" dirty="0" err="1" smtClean="0"/>
              <a:t>Salla</a:t>
            </a:r>
            <a:r>
              <a:rPr lang="it-IT" sz="1200" i="1" dirty="0" smtClean="0"/>
              <a:t>,</a:t>
            </a:r>
          </a:p>
          <a:p>
            <a:r>
              <a:rPr lang="it-IT" sz="1200" i="1" dirty="0" err="1" smtClean="0"/>
              <a:t>Ipomielinizzazione</a:t>
            </a:r>
            <a:r>
              <a:rPr lang="it-IT" sz="1200" i="1" dirty="0" smtClean="0"/>
              <a:t> severa associata a valori elevati di NAAG nel liquor, 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con atassia sordità e cardiomiopatia,</a:t>
            </a:r>
          </a:p>
          <a:p>
            <a:r>
              <a:rPr lang="it-IT" sz="1200" i="1" dirty="0" err="1" smtClean="0"/>
              <a:t>leucodistrofie</a:t>
            </a:r>
            <a:r>
              <a:rPr lang="it-IT" sz="1200" i="1" dirty="0" smtClean="0"/>
              <a:t> secondarie ad alterazione metaboliche/ degenerative, </a:t>
            </a:r>
          </a:p>
          <a:p>
            <a:r>
              <a:rPr lang="it-IT" sz="1200" i="1" dirty="0" smtClean="0"/>
              <a:t>fenilchetonuria, </a:t>
            </a:r>
          </a:p>
          <a:p>
            <a:r>
              <a:rPr lang="it-IT" sz="1200" i="1" dirty="0" err="1" smtClean="0"/>
              <a:t>aciduria</a:t>
            </a:r>
            <a:r>
              <a:rPr lang="it-IT" sz="1200" i="1" dirty="0" smtClean="0"/>
              <a:t> L-2-Idrossiglutarica, </a:t>
            </a:r>
          </a:p>
          <a:p>
            <a:r>
              <a:rPr lang="it-IT" sz="1200" i="1" dirty="0" smtClean="0"/>
              <a:t>Encefalopatie mitocondriali,</a:t>
            </a:r>
          </a:p>
          <a:p>
            <a:r>
              <a:rPr lang="it-IT" sz="1200" i="1" dirty="0" smtClean="0"/>
              <a:t> sindrome di Leigh,</a:t>
            </a:r>
          </a:p>
          <a:p>
            <a:r>
              <a:rPr lang="it-IT" sz="1200" i="1" dirty="0" smtClean="0"/>
              <a:t> sindrome di </a:t>
            </a:r>
            <a:r>
              <a:rPr lang="it-IT" sz="1200" i="1" dirty="0" err="1" smtClean="0"/>
              <a:t>Cockayne</a:t>
            </a:r>
            <a:r>
              <a:rPr lang="it-IT" sz="1200" i="1" dirty="0" smtClean="0"/>
              <a:t>, </a:t>
            </a:r>
          </a:p>
          <a:p>
            <a:r>
              <a:rPr lang="it-IT" sz="1200" i="1" dirty="0" err="1" smtClean="0"/>
              <a:t>leucodistrofia</a:t>
            </a:r>
            <a:r>
              <a:rPr lang="it-IT" sz="1200" i="1" dirty="0" smtClean="0"/>
              <a:t> con calcificazioni dei gangli basali (Sindrome di </a:t>
            </a:r>
            <a:r>
              <a:rPr lang="it-IT" sz="1200" i="1" dirty="0" err="1" smtClean="0"/>
              <a:t>Aicardi-Goutières</a:t>
            </a:r>
            <a:r>
              <a:rPr lang="it-IT" sz="1200" i="1" dirty="0" smtClean="0"/>
              <a:t>) </a:t>
            </a:r>
          </a:p>
          <a:p>
            <a:r>
              <a:rPr lang="it-IT" sz="1200" i="1" dirty="0" smtClean="0"/>
              <a:t>sindrome 18q- (Sindrome di De </a:t>
            </a:r>
            <a:r>
              <a:rPr lang="it-IT" sz="1200" i="1" dirty="0" err="1" smtClean="0"/>
              <a:t>Grouchy</a:t>
            </a:r>
            <a:r>
              <a:rPr lang="it-IT" sz="1200" i="1" dirty="0" smtClean="0"/>
              <a:t>), </a:t>
            </a:r>
          </a:p>
          <a:p>
            <a:r>
              <a:rPr lang="it-IT" sz="1200" i="1" dirty="0" err="1" smtClean="0"/>
              <a:t>osteodisplasiapolicisticalipomembranosa</a:t>
            </a:r>
            <a:r>
              <a:rPr lang="it-IT" sz="1200" i="1" dirty="0" smtClean="0"/>
              <a:t> con </a:t>
            </a:r>
            <a:r>
              <a:rPr lang="it-IT" sz="1200" i="1" dirty="0" err="1" smtClean="0"/>
              <a:t>leucoencefalopatia</a:t>
            </a:r>
            <a:r>
              <a:rPr lang="it-IT" sz="1200" i="1" dirty="0" smtClean="0"/>
              <a:t> sclerosante, </a:t>
            </a:r>
          </a:p>
          <a:p>
            <a:r>
              <a:rPr lang="it-IT" sz="1200" i="1" dirty="0" smtClean="0"/>
              <a:t>sindrome di </a:t>
            </a:r>
            <a:r>
              <a:rPr lang="it-IT" sz="1200" i="1" dirty="0" err="1" smtClean="0"/>
              <a:t>Sjögren-Larsson</a:t>
            </a:r>
            <a:r>
              <a:rPr lang="it-IT" sz="1200" i="1" dirty="0" smtClean="0"/>
              <a:t> (SLS)</a:t>
            </a:r>
          </a:p>
          <a:p>
            <a:endParaRPr lang="it-IT" sz="1200" i="1" dirty="0"/>
          </a:p>
        </p:txBody>
      </p:sp>
      <p:pic>
        <p:nvPicPr>
          <p:cNvPr id="8" name="Immagine 7" descr="dottor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17145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2699792" y="1412776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52400"/>
            <a:ext cx="688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mtClean="0"/>
              <a:t>Nel caso di  </a:t>
            </a:r>
            <a:r>
              <a:rPr lang="it-IT" sz="1600" b="1" dirty="0" smtClean="0"/>
              <a:t>Maria </a:t>
            </a:r>
            <a:r>
              <a:rPr lang="it-IT" sz="1600" b="1" dirty="0" err="1" smtClean="0"/>
              <a:t>Francesca…</a:t>
            </a:r>
            <a:r>
              <a:rPr lang="it-IT" sz="1600" b="1" dirty="0" smtClean="0"/>
              <a:t>.</a:t>
            </a:r>
            <a:endParaRPr lang="it-IT" sz="1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404664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1600" dirty="0" smtClean="0"/>
          </a:p>
          <a:p>
            <a:pPr lvl="0"/>
            <a:r>
              <a:rPr lang="it-IT" sz="1600" dirty="0" smtClean="0"/>
              <a:t>L’ultima RM era fortemente suggestiva per un quadro </a:t>
            </a:r>
            <a:r>
              <a:rPr lang="it-IT" sz="1600" b="1" i="1" dirty="0" smtClean="0">
                <a:solidFill>
                  <a:srgbClr val="FF0066"/>
                </a:solidFill>
              </a:rPr>
              <a:t>di </a:t>
            </a:r>
            <a:r>
              <a:rPr lang="it-IT" sz="1600" b="1" i="1" dirty="0" err="1" smtClean="0">
                <a:solidFill>
                  <a:srgbClr val="FF0066"/>
                </a:solidFill>
              </a:rPr>
              <a:t>leucodistrofia</a:t>
            </a:r>
            <a:r>
              <a:rPr lang="it-IT" sz="1600" b="1" i="1" dirty="0" smtClean="0">
                <a:solidFill>
                  <a:srgbClr val="FF0066"/>
                </a:solidFill>
              </a:rPr>
              <a:t> metacromatica: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  <a:latin typeface="Gabriola" pitchFamily="82" charset="0"/>
              </a:rPr>
              <a:t>“alterazione della sostanza bianca </a:t>
            </a:r>
            <a:r>
              <a:rPr lang="it-IT" dirty="0" err="1" smtClean="0">
                <a:solidFill>
                  <a:prstClr val="black"/>
                </a:solidFill>
                <a:latin typeface="Gabriola" pitchFamily="82" charset="0"/>
              </a:rPr>
              <a:t>sovratentorialedisomogeneamenteiperintensa</a:t>
            </a:r>
            <a:r>
              <a:rPr lang="it-IT" dirty="0" smtClean="0">
                <a:solidFill>
                  <a:prstClr val="black"/>
                </a:solidFill>
                <a:latin typeface="Gabriola" pitchFamily="82" charset="0"/>
              </a:rPr>
              <a:t> (ad ali di farfalla) in immagini T2 </a:t>
            </a:r>
          </a:p>
          <a:p>
            <a:pPr lvl="0"/>
            <a:endParaRPr lang="it-IT" dirty="0" smtClean="0">
              <a:solidFill>
                <a:prstClr val="black"/>
              </a:solidFill>
              <a:latin typeface="Gabriola" pitchFamily="82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  <a:latin typeface="Gabriola" pitchFamily="82" charset="0"/>
              </a:rPr>
              <a:t>sostanza bianca  caratterizzata da  un   aspetto </a:t>
            </a:r>
            <a:r>
              <a:rPr lang="it-IT" dirty="0" err="1" smtClean="0">
                <a:solidFill>
                  <a:prstClr val="black"/>
                </a:solidFill>
                <a:latin typeface="Gabriola" pitchFamily="82" charset="0"/>
              </a:rPr>
              <a:t>tigroide</a:t>
            </a:r>
            <a:r>
              <a:rPr lang="it-IT" dirty="0" smtClean="0">
                <a:solidFill>
                  <a:prstClr val="black"/>
                </a:solidFill>
                <a:latin typeface="Gabriola" pitchFamily="82" charset="0"/>
              </a:rPr>
              <a:t>”</a:t>
            </a:r>
          </a:p>
          <a:p>
            <a:endParaRPr lang="it-IT" sz="1600" b="1" i="1" dirty="0" smtClean="0">
              <a:solidFill>
                <a:srgbClr val="FF0066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 descr="200px-U_fibres_big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79512" y="1840708"/>
            <a:ext cx="2448272" cy="2308371"/>
          </a:xfrm>
          <a:prstGeom prst="rect">
            <a:avLst/>
          </a:prstGeom>
        </p:spPr>
      </p:pic>
      <p:pic>
        <p:nvPicPr>
          <p:cNvPr id="7" name="Picture 2" descr="http://opuslancisianum.altervista.org/foglio003/fig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22320"/>
            <a:ext cx="3384376" cy="2326759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>
          <a:xfrm>
            <a:off x="6300192" y="1842706"/>
            <a:ext cx="2448272" cy="230637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1520" y="980728"/>
            <a:ext cx="806489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1547664" y="1268760"/>
            <a:ext cx="360040" cy="93610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3131840" y="1772816"/>
            <a:ext cx="504056" cy="1368152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355976" y="1700808"/>
            <a:ext cx="1368152" cy="1224136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79512" y="4149080"/>
            <a:ext cx="8568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Aspetto della 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leucodistrofia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metacromatica  alla RM, principali segni diagnostici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aspetto ad ali di farfalla (in sequenze T2 pesate) a livello della sostanza bianca  degli emisferi  cerebrali;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iniziale risparmio della sostanza bianca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perivascolare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(aspetto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tigroide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o leopardato); 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iniziale risparmio delle fibre U sottocorticali; 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atrofia cerebrale lentamente progressiva;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coinvolgimento tardivo di corpo calloso, tratto piramidale, capsula interna . 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Alla spettroscopia c’è aumento di colina, lattato, lipidi,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monoinositolo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con riduzione di NAA. </a:t>
            </a:r>
          </a:p>
          <a:p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Neuroimaging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&amp; the diagnosis of a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leukodystrophy</a:t>
            </a: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200" dirty="0"/>
          </a:p>
        </p:txBody>
      </p:sp>
      <p:sp>
        <p:nvSpPr>
          <p:cNvPr id="46" name="Meno 45"/>
          <p:cNvSpPr/>
          <p:nvPr/>
        </p:nvSpPr>
        <p:spPr>
          <a:xfrm flipV="1">
            <a:off x="4283968" y="5157189"/>
            <a:ext cx="3312368" cy="45719"/>
          </a:xfrm>
          <a:prstGeom prst="mathMinu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Meno 47"/>
          <p:cNvSpPr/>
          <p:nvPr/>
        </p:nvSpPr>
        <p:spPr>
          <a:xfrm>
            <a:off x="-1188640" y="4653136"/>
            <a:ext cx="10513168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3438</TotalTime>
  <Words>2301</Words>
  <Application>Microsoft Macintosh PowerPoint</Application>
  <PresentationFormat>Presentazione su schermo (4:3)</PresentationFormat>
  <Paragraphs>328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Administrator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nuovo</cp:lastModifiedBy>
  <cp:revision>495</cp:revision>
  <dcterms:created xsi:type="dcterms:W3CDTF">2013-01-16T11:00:53Z</dcterms:created>
  <dcterms:modified xsi:type="dcterms:W3CDTF">2013-02-26T07:11:43Z</dcterms:modified>
</cp:coreProperties>
</file>